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6" r:id="rId2"/>
    <p:sldId id="307" r:id="rId3"/>
    <p:sldId id="290" r:id="rId4"/>
    <p:sldId id="257" r:id="rId5"/>
    <p:sldId id="287" r:id="rId6"/>
    <p:sldId id="313" r:id="rId7"/>
    <p:sldId id="296" r:id="rId8"/>
    <p:sldId id="298" r:id="rId9"/>
    <p:sldId id="299" r:id="rId10"/>
    <p:sldId id="258" r:id="rId11"/>
    <p:sldId id="259" r:id="rId12"/>
    <p:sldId id="261" r:id="rId13"/>
    <p:sldId id="264" r:id="rId14"/>
    <p:sldId id="270" r:id="rId15"/>
    <p:sldId id="301" r:id="rId16"/>
    <p:sldId id="276" r:id="rId17"/>
    <p:sldId id="300" r:id="rId18"/>
    <p:sldId id="285" r:id="rId19"/>
  </p:sldIdLst>
  <p:sldSz cx="15544800" cy="10058400"/>
  <p:notesSz cx="15544800" cy="100584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67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64"/>
    <p:restoredTop sz="94607"/>
  </p:normalViewPr>
  <p:slideViewPr>
    <p:cSldViewPr>
      <p:cViewPr varScale="1">
        <p:scale>
          <a:sx n="55" d="100"/>
          <a:sy n="55" d="100"/>
        </p:scale>
        <p:origin x="1464" y="53"/>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6735763" cy="504825"/>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idx="1"/>
          </p:nvPr>
        </p:nvSpPr>
        <p:spPr>
          <a:xfrm>
            <a:off x="8805863" y="0"/>
            <a:ext cx="6735762" cy="504825"/>
          </a:xfrm>
          <a:prstGeom prst="rect">
            <a:avLst/>
          </a:prstGeom>
        </p:spPr>
        <p:txBody>
          <a:bodyPr vert="horz" lIns="91440" tIns="45720" rIns="91440" bIns="45720" rtlCol="0"/>
          <a:lstStyle>
            <a:lvl1pPr algn="r">
              <a:defRPr sz="1200"/>
            </a:lvl1pPr>
          </a:lstStyle>
          <a:p>
            <a:fld id="{E5AFAB58-A5C4-DB41-ADCE-EC73248507CE}" type="datetimeFigureOut">
              <a:rPr lang="es-ES_tradnl" smtClean="0"/>
              <a:t>30/04/2025</a:t>
            </a:fld>
            <a:endParaRPr lang="es-ES_tradnl"/>
          </a:p>
        </p:txBody>
      </p:sp>
      <p:sp>
        <p:nvSpPr>
          <p:cNvPr id="4" name="Slide Image Placeholder 3"/>
          <p:cNvSpPr>
            <a:spLocks noGrp="1" noRot="1" noChangeAspect="1"/>
          </p:cNvSpPr>
          <p:nvPr>
            <p:ph type="sldImg" idx="2"/>
          </p:nvPr>
        </p:nvSpPr>
        <p:spPr>
          <a:xfrm>
            <a:off x="5149850" y="1257300"/>
            <a:ext cx="5245100" cy="3394075"/>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1554163" y="4840288"/>
            <a:ext cx="12436475" cy="39608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6" name="Footer Placeholder 5"/>
          <p:cNvSpPr>
            <a:spLocks noGrp="1"/>
          </p:cNvSpPr>
          <p:nvPr>
            <p:ph type="ftr" sz="quarter" idx="4"/>
          </p:nvPr>
        </p:nvSpPr>
        <p:spPr>
          <a:xfrm>
            <a:off x="0" y="9553575"/>
            <a:ext cx="6735763" cy="504825"/>
          </a:xfrm>
          <a:prstGeom prst="rect">
            <a:avLst/>
          </a:prstGeom>
        </p:spPr>
        <p:txBody>
          <a:bodyPr vert="horz" lIns="91440" tIns="45720" rIns="91440" bIns="45720" rtlCol="0" anchor="b"/>
          <a:lstStyle>
            <a:lvl1pPr algn="l">
              <a:defRPr sz="1200"/>
            </a:lvl1pPr>
          </a:lstStyle>
          <a:p>
            <a:endParaRPr lang="es-ES_tradnl"/>
          </a:p>
        </p:txBody>
      </p:sp>
      <p:sp>
        <p:nvSpPr>
          <p:cNvPr id="7" name="Slide Number Placeholder 6"/>
          <p:cNvSpPr>
            <a:spLocks noGrp="1"/>
          </p:cNvSpPr>
          <p:nvPr>
            <p:ph type="sldNum" sz="quarter" idx="5"/>
          </p:nvPr>
        </p:nvSpPr>
        <p:spPr>
          <a:xfrm>
            <a:off x="8805863" y="9553575"/>
            <a:ext cx="6735762" cy="504825"/>
          </a:xfrm>
          <a:prstGeom prst="rect">
            <a:avLst/>
          </a:prstGeom>
        </p:spPr>
        <p:txBody>
          <a:bodyPr vert="horz" lIns="91440" tIns="45720" rIns="91440" bIns="45720" rtlCol="0" anchor="b"/>
          <a:lstStyle>
            <a:lvl1pPr algn="r">
              <a:defRPr sz="1200"/>
            </a:lvl1pPr>
          </a:lstStyle>
          <a:p>
            <a:fld id="{CE64CADF-B84E-704B-AF3A-705F98A44BCC}" type="slidenum">
              <a:rPr lang="es-ES_tradnl" smtClean="0"/>
              <a:t>‹#›</a:t>
            </a:fld>
            <a:endParaRPr lang="es-ES_tradnl"/>
          </a:p>
        </p:txBody>
      </p:sp>
    </p:spTree>
    <p:extLst>
      <p:ext uri="{BB962C8B-B14F-4D97-AF65-F5344CB8AC3E}">
        <p14:creationId xmlns:p14="http://schemas.microsoft.com/office/powerpoint/2010/main" val="692574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CE64CADF-B84E-704B-AF3A-705F98A44BCC}" type="slidenum">
              <a:rPr lang="es-ES_tradnl" smtClean="0"/>
              <a:t>3</a:t>
            </a:fld>
            <a:endParaRPr lang="es-ES_tradnl"/>
          </a:p>
        </p:txBody>
      </p:sp>
    </p:spTree>
    <p:extLst>
      <p:ext uri="{BB962C8B-B14F-4D97-AF65-F5344CB8AC3E}">
        <p14:creationId xmlns:p14="http://schemas.microsoft.com/office/powerpoint/2010/main" val="1523498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64CADF-B84E-704B-AF3A-705F98A44BCC}" type="slidenum">
              <a:rPr lang="es-ES_tradnl" smtClean="0"/>
              <a:t>11</a:t>
            </a:fld>
            <a:endParaRPr lang="es-ES_tradnl"/>
          </a:p>
        </p:txBody>
      </p:sp>
    </p:spTree>
    <p:extLst>
      <p:ext uri="{BB962C8B-B14F-4D97-AF65-F5344CB8AC3E}">
        <p14:creationId xmlns:p14="http://schemas.microsoft.com/office/powerpoint/2010/main" val="3661736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64CADF-B84E-704B-AF3A-705F98A44BCC}" type="slidenum">
              <a:rPr lang="es-ES_tradnl" smtClean="0"/>
              <a:t>12</a:t>
            </a:fld>
            <a:endParaRPr lang="es-ES_tradnl"/>
          </a:p>
        </p:txBody>
      </p:sp>
    </p:spTree>
    <p:extLst>
      <p:ext uri="{BB962C8B-B14F-4D97-AF65-F5344CB8AC3E}">
        <p14:creationId xmlns:p14="http://schemas.microsoft.com/office/powerpoint/2010/main" val="979236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64CADF-B84E-704B-AF3A-705F98A44BCC}" type="slidenum">
              <a:rPr lang="es-ES_tradnl" smtClean="0"/>
              <a:t>13</a:t>
            </a:fld>
            <a:endParaRPr lang="es-ES_tradnl"/>
          </a:p>
        </p:txBody>
      </p:sp>
    </p:spTree>
    <p:extLst>
      <p:ext uri="{BB962C8B-B14F-4D97-AF65-F5344CB8AC3E}">
        <p14:creationId xmlns:p14="http://schemas.microsoft.com/office/powerpoint/2010/main" val="1882868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64CADF-B84E-704B-AF3A-705F98A44BCC}" type="slidenum">
              <a:rPr lang="es-ES_tradnl" smtClean="0"/>
              <a:t>15</a:t>
            </a:fld>
            <a:endParaRPr lang="es-ES_tradnl"/>
          </a:p>
        </p:txBody>
      </p:sp>
    </p:spTree>
    <p:extLst>
      <p:ext uri="{BB962C8B-B14F-4D97-AF65-F5344CB8AC3E}">
        <p14:creationId xmlns:p14="http://schemas.microsoft.com/office/powerpoint/2010/main" val="3942398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CE64CADF-B84E-704B-AF3A-705F98A44BCC}" type="slidenum">
              <a:rPr lang="es-ES_tradnl" smtClean="0"/>
              <a:t>16</a:t>
            </a:fld>
            <a:endParaRPr lang="es-ES_tradnl"/>
          </a:p>
        </p:txBody>
      </p:sp>
    </p:spTree>
    <p:extLst>
      <p:ext uri="{BB962C8B-B14F-4D97-AF65-F5344CB8AC3E}">
        <p14:creationId xmlns:p14="http://schemas.microsoft.com/office/powerpoint/2010/main" val="1469678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64CADF-B84E-704B-AF3A-705F98A44BCC}" type="slidenum">
              <a:rPr lang="es-ES_tradnl" smtClean="0"/>
              <a:t>18</a:t>
            </a:fld>
            <a:endParaRPr lang="es-ES_tradnl"/>
          </a:p>
        </p:txBody>
      </p:sp>
    </p:spTree>
    <p:extLst>
      <p:ext uri="{BB962C8B-B14F-4D97-AF65-F5344CB8AC3E}">
        <p14:creationId xmlns:p14="http://schemas.microsoft.com/office/powerpoint/2010/main" val="3646965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354153" y="826307"/>
            <a:ext cx="4836492" cy="939800"/>
          </a:xfrm>
          <a:prstGeom prst="rect">
            <a:avLst/>
          </a:prstGeom>
        </p:spPr>
        <p:txBody>
          <a:bodyPr wrap="square" lIns="0" tIns="0" rIns="0" bIns="0">
            <a:spAutoFit/>
          </a:bodyPr>
          <a:lstStyle>
            <a:lvl1pPr>
              <a:defRPr sz="4300" b="0" i="0">
                <a:solidFill>
                  <a:srgbClr val="233F7E"/>
                </a:solidFill>
                <a:latin typeface="Arial Black"/>
                <a:cs typeface="Arial Black"/>
              </a:defRPr>
            </a:lvl1pPr>
          </a:lstStyle>
          <a:p>
            <a:endParaRPr/>
          </a:p>
        </p:txBody>
      </p:sp>
      <p:sp>
        <p:nvSpPr>
          <p:cNvPr id="3" name="Holder 3"/>
          <p:cNvSpPr>
            <a:spLocks noGrp="1"/>
          </p:cNvSpPr>
          <p:nvPr>
            <p:ph type="subTitle" idx="4"/>
          </p:nvPr>
        </p:nvSpPr>
        <p:spPr>
          <a:xfrm>
            <a:off x="2331720" y="5632704"/>
            <a:ext cx="10881360" cy="2514600"/>
          </a:xfrm>
          <a:prstGeom prst="rect">
            <a:avLst/>
          </a:prstGeom>
        </p:spPr>
        <p:txBody>
          <a:bodyPr wrap="square" lIns="0" tIns="0" rIns="0" bIns="0">
            <a:spAutoFit/>
          </a:bodyPr>
          <a:lstStyle>
            <a:lvl1pPr>
              <a:defRPr sz="1350" b="1" i="0">
                <a:solidFill>
                  <a:srgbClr val="5F5A55"/>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300" b="0" i="0">
                <a:solidFill>
                  <a:srgbClr val="233F7E"/>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sz="1350" b="1" i="0">
                <a:solidFill>
                  <a:srgbClr val="5F5A55"/>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300" b="0" i="0">
                <a:solidFill>
                  <a:srgbClr val="233F7E"/>
                </a:solidFill>
                <a:latin typeface="Arial Black"/>
                <a:cs typeface="Arial Black"/>
              </a:defRPr>
            </a:lvl1pPr>
          </a:lstStyle>
          <a:p>
            <a:endParaRPr/>
          </a:p>
        </p:txBody>
      </p:sp>
      <p:sp>
        <p:nvSpPr>
          <p:cNvPr id="3" name="Holder 3"/>
          <p:cNvSpPr>
            <a:spLocks noGrp="1"/>
          </p:cNvSpPr>
          <p:nvPr>
            <p:ph sz="half" idx="2"/>
          </p:nvPr>
        </p:nvSpPr>
        <p:spPr>
          <a:xfrm>
            <a:off x="777240" y="2313432"/>
            <a:ext cx="6761988" cy="66385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8005572" y="2313432"/>
            <a:ext cx="6761988" cy="66385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300" b="0" i="0">
                <a:solidFill>
                  <a:srgbClr val="233F7E"/>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963646" y="3205353"/>
            <a:ext cx="5551805" cy="680720"/>
          </a:xfrm>
          <a:prstGeom prst="rect">
            <a:avLst/>
          </a:prstGeom>
        </p:spPr>
        <p:txBody>
          <a:bodyPr wrap="square" lIns="0" tIns="0" rIns="0" bIns="0">
            <a:spAutoFit/>
          </a:bodyPr>
          <a:lstStyle>
            <a:lvl1pPr>
              <a:defRPr sz="4300" b="0" i="0">
                <a:solidFill>
                  <a:srgbClr val="233F7E"/>
                </a:solidFill>
                <a:latin typeface="Arial Black"/>
                <a:cs typeface="Arial Black"/>
              </a:defRPr>
            </a:lvl1pPr>
          </a:lstStyle>
          <a:p>
            <a:endParaRPr/>
          </a:p>
        </p:txBody>
      </p:sp>
      <p:sp>
        <p:nvSpPr>
          <p:cNvPr id="3" name="Holder 3"/>
          <p:cNvSpPr>
            <a:spLocks noGrp="1"/>
          </p:cNvSpPr>
          <p:nvPr>
            <p:ph type="body" idx="1"/>
          </p:nvPr>
        </p:nvSpPr>
        <p:spPr>
          <a:xfrm>
            <a:off x="6386576" y="1781047"/>
            <a:ext cx="9185275" cy="2391410"/>
          </a:xfrm>
          <a:prstGeom prst="rect">
            <a:avLst/>
          </a:prstGeom>
        </p:spPr>
        <p:txBody>
          <a:bodyPr wrap="square" lIns="0" tIns="0" rIns="0" bIns="0">
            <a:spAutoFit/>
          </a:bodyPr>
          <a:lstStyle>
            <a:lvl1pPr>
              <a:defRPr sz="1350" b="1" i="0">
                <a:solidFill>
                  <a:srgbClr val="5F5A55"/>
                </a:solidFill>
                <a:latin typeface="Times New Roman"/>
                <a:cs typeface="Times New Roman"/>
              </a:defRPr>
            </a:lvl1pPr>
          </a:lstStyle>
          <a:p>
            <a:endParaRPr/>
          </a:p>
        </p:txBody>
      </p:sp>
      <p:sp>
        <p:nvSpPr>
          <p:cNvPr id="4" name="Holder 4"/>
          <p:cNvSpPr>
            <a:spLocks noGrp="1"/>
          </p:cNvSpPr>
          <p:nvPr>
            <p:ph type="ftr" sz="quarter" idx="5"/>
          </p:nvPr>
        </p:nvSpPr>
        <p:spPr>
          <a:xfrm>
            <a:off x="5285232" y="9354312"/>
            <a:ext cx="4974336" cy="5029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777240" y="9354312"/>
            <a:ext cx="3575304" cy="5029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4/30/2025</a:t>
            </a:fld>
            <a:endParaRPr lang="en-US"/>
          </a:p>
        </p:txBody>
      </p:sp>
      <p:sp>
        <p:nvSpPr>
          <p:cNvPr id="6" name="Holder 6"/>
          <p:cNvSpPr>
            <a:spLocks noGrp="1"/>
          </p:cNvSpPr>
          <p:nvPr>
            <p:ph type="sldNum" sz="quarter" idx="7"/>
          </p:nvPr>
        </p:nvSpPr>
        <p:spPr>
          <a:xfrm>
            <a:off x="11192256" y="9354312"/>
            <a:ext cx="3575304" cy="5029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jpe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jpe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12.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66.jpe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73.png"/><Relationship Id="rId5" Type="http://schemas.openxmlformats.org/officeDocument/2006/relationships/image" Target="../media/image68.jpeg"/><Relationship Id="rId15" Type="http://schemas.openxmlformats.org/officeDocument/2006/relationships/image" Target="../media/image77.png"/><Relationship Id="rId10" Type="http://schemas.openxmlformats.org/officeDocument/2006/relationships/image" Target="../media/image72.png"/><Relationship Id="rId4" Type="http://schemas.openxmlformats.org/officeDocument/2006/relationships/image" Target="../media/image67.jpeg"/><Relationship Id="rId9" Type="http://schemas.openxmlformats.org/officeDocument/2006/relationships/image" Target="../media/image71.png"/><Relationship Id="rId14" Type="http://schemas.openxmlformats.org/officeDocument/2006/relationships/image" Target="../media/image76.png"/></Relationships>
</file>

<file path=ppt/slides/_rels/slide13.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88.png"/><Relationship Id="rId18" Type="http://schemas.openxmlformats.org/officeDocument/2006/relationships/image" Target="../media/image92.png"/><Relationship Id="rId3" Type="http://schemas.openxmlformats.org/officeDocument/2006/relationships/image" Target="../media/image78.jpeg"/><Relationship Id="rId21" Type="http://schemas.openxmlformats.org/officeDocument/2006/relationships/image" Target="../media/image95.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1.png"/><Relationship Id="rId2" Type="http://schemas.openxmlformats.org/officeDocument/2006/relationships/notesSlide" Target="../notesSlides/notesSlide4.xml"/><Relationship Id="rId16" Type="http://schemas.openxmlformats.org/officeDocument/2006/relationships/image" Target="../media/image90.png"/><Relationship Id="rId20"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81.jpeg"/><Relationship Id="rId11" Type="http://schemas.openxmlformats.org/officeDocument/2006/relationships/image" Target="../media/image86.png"/><Relationship Id="rId5" Type="http://schemas.openxmlformats.org/officeDocument/2006/relationships/image" Target="../media/image80.jpeg"/><Relationship Id="rId15" Type="http://schemas.openxmlformats.org/officeDocument/2006/relationships/image" Target="../media/image58.png"/><Relationship Id="rId10" Type="http://schemas.openxmlformats.org/officeDocument/2006/relationships/image" Target="../media/image85.png"/><Relationship Id="rId19" Type="http://schemas.openxmlformats.org/officeDocument/2006/relationships/image" Target="../media/image93.png"/><Relationship Id="rId4" Type="http://schemas.openxmlformats.org/officeDocument/2006/relationships/image" Target="../media/image79.jpeg"/><Relationship Id="rId9" Type="http://schemas.openxmlformats.org/officeDocument/2006/relationships/image" Target="../media/image84.jpeg"/><Relationship Id="rId14" Type="http://schemas.openxmlformats.org/officeDocument/2006/relationships/image" Target="../media/image89.png"/></Relationships>
</file>

<file path=ppt/slides/_rels/slide14.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17" Type="http://schemas.openxmlformats.org/officeDocument/2006/relationships/image" Target="../media/image111.png"/><Relationship Id="rId2" Type="http://schemas.openxmlformats.org/officeDocument/2006/relationships/image" Target="../media/image96.jpeg"/><Relationship Id="rId16" Type="http://schemas.openxmlformats.org/officeDocument/2006/relationships/image" Target="../media/image110.jpeg"/><Relationship Id="rId1" Type="http://schemas.openxmlformats.org/officeDocument/2006/relationships/slideLayout" Target="../slideLayouts/slideLayout5.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5" Type="http://schemas.openxmlformats.org/officeDocument/2006/relationships/image" Target="../media/image109.png"/><Relationship Id="rId10" Type="http://schemas.openxmlformats.org/officeDocument/2006/relationships/image" Target="../media/image104.png"/><Relationship Id="rId4" Type="http://schemas.openxmlformats.org/officeDocument/2006/relationships/image" Target="../media/image98.jpeg"/><Relationship Id="rId9" Type="http://schemas.openxmlformats.org/officeDocument/2006/relationships/image" Target="../media/image103.png"/><Relationship Id="rId14" Type="http://schemas.openxmlformats.org/officeDocument/2006/relationships/image" Target="../media/image108.png"/></Relationships>
</file>

<file path=ppt/slides/_rels/slide15.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12.png"/><Relationship Id="rId7" Type="http://schemas.openxmlformats.org/officeDocument/2006/relationships/image" Target="../media/image116.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png"/><Relationship Id="rId9" Type="http://schemas.openxmlformats.org/officeDocument/2006/relationships/image" Target="../media/image118.png"/></Relationships>
</file>

<file path=ppt/slides/_rels/slide1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1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18.xml.rels><?xml version="1.0" encoding="UTF-8" standalone="yes"?>
<Relationships xmlns="http://schemas.openxmlformats.org/package/2006/relationships"><Relationship Id="rId8" Type="http://schemas.openxmlformats.org/officeDocument/2006/relationships/image" Target="../media/image129.jpg"/><Relationship Id="rId3" Type="http://schemas.openxmlformats.org/officeDocument/2006/relationships/image" Target="../media/image126.png"/><Relationship Id="rId7" Type="http://schemas.openxmlformats.org/officeDocument/2006/relationships/hyperlink" Target="https://www.instagram.com/skelly_azulejo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mailto:cquintanilla@azulimports.com" TargetMode="External"/><Relationship Id="rId5" Type="http://schemas.openxmlformats.org/officeDocument/2006/relationships/image" Target="../media/image128.png"/><Relationship Id="rId4" Type="http://schemas.openxmlformats.org/officeDocument/2006/relationships/image" Target="../media/image127.png"/><Relationship Id="rId9" Type="http://schemas.openxmlformats.org/officeDocument/2006/relationships/image" Target="../media/image13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microsoft.com/office/2007/relationships/hdphoto" Target="../media/hdphoto1.wdp"/><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www.youtube.com/watch?v=KMSwhGe72Q4"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22.png"/><Relationship Id="rId10" Type="http://schemas.openxmlformats.org/officeDocument/2006/relationships/image" Target="../media/image27.jpeg"/><Relationship Id="rId4" Type="http://schemas.openxmlformats.org/officeDocument/2006/relationships/hyperlink" Target="https://www.youtube.com/watch?v=cVCUvaHDKKI" TargetMode="External"/><Relationship Id="rId9" Type="http://schemas.openxmlformats.org/officeDocument/2006/relationships/image" Target="../media/image26.jpe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hyperlink" Target="https://www.youtube.com/watch?v=29c8OmGT6tI" TargetMode="External"/><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0" y="0"/>
            <a:ext cx="8868623" cy="10058400"/>
          </a:xfrm>
          <a:prstGeom prst="rect">
            <a:avLst/>
          </a:prstGeom>
        </p:spPr>
      </p:pic>
      <p:sp>
        <p:nvSpPr>
          <p:cNvPr id="3" name="object 3"/>
          <p:cNvSpPr txBox="1"/>
          <p:nvPr/>
        </p:nvSpPr>
        <p:spPr>
          <a:xfrm>
            <a:off x="10378643" y="5132794"/>
            <a:ext cx="3907790" cy="2447464"/>
          </a:xfrm>
          <a:prstGeom prst="rect">
            <a:avLst/>
          </a:prstGeom>
        </p:spPr>
        <p:txBody>
          <a:bodyPr vert="horz" wrap="square" lIns="0" tIns="61594" rIns="0" bIns="0" rtlCol="0">
            <a:spAutoFit/>
          </a:bodyPr>
          <a:lstStyle/>
          <a:p>
            <a:pPr marL="12700" marR="5080" indent="328295">
              <a:lnSpc>
                <a:spcPts val="9310"/>
              </a:lnSpc>
              <a:spcBef>
                <a:spcPts val="484"/>
              </a:spcBef>
            </a:pPr>
            <a:r>
              <a:rPr lang="en-US" sz="8000" b="1" spc="-10" dirty="0">
                <a:solidFill>
                  <a:srgbClr val="231F20"/>
                </a:solidFill>
                <a:latin typeface="Times New Roman"/>
                <a:cs typeface="Times New Roman"/>
              </a:rPr>
              <a:t>Artisan Tequilas</a:t>
            </a:r>
            <a:endParaRPr sz="8000" dirty="0">
              <a:latin typeface="Times New Roman"/>
              <a:cs typeface="Times New Roman"/>
            </a:endParaRPr>
          </a:p>
        </p:txBody>
      </p:sp>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8979917" y="1179561"/>
            <a:ext cx="6540478" cy="436018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17792" y="0"/>
            <a:ext cx="6832803" cy="10058400"/>
          </a:xfrm>
          <a:prstGeom prst="rect">
            <a:avLst/>
          </a:prstGeom>
        </p:spPr>
      </p:pic>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7638788" y="381464"/>
            <a:ext cx="7906011" cy="9676935"/>
          </a:xfrm>
          <a:prstGeom prst="rect">
            <a:avLst/>
          </a:prstGeom>
        </p:spPr>
      </p:pic>
      <p:sp>
        <p:nvSpPr>
          <p:cNvPr id="6" name="object 6"/>
          <p:cNvSpPr txBox="1"/>
          <p:nvPr/>
        </p:nvSpPr>
        <p:spPr>
          <a:xfrm>
            <a:off x="208225" y="9396850"/>
            <a:ext cx="467359" cy="482600"/>
          </a:xfrm>
          <a:prstGeom prst="rect">
            <a:avLst/>
          </a:prstGeom>
        </p:spPr>
        <p:txBody>
          <a:bodyPr vert="horz" wrap="square" lIns="0" tIns="12700" rIns="0" bIns="0" rtlCol="0">
            <a:spAutoFit/>
          </a:bodyPr>
          <a:lstStyle/>
          <a:p>
            <a:pPr marL="12700">
              <a:lnSpc>
                <a:spcPct val="100000"/>
              </a:lnSpc>
              <a:spcBef>
                <a:spcPts val="100"/>
              </a:spcBef>
            </a:pPr>
            <a:r>
              <a:rPr sz="3000" spc="40" dirty="0">
                <a:solidFill>
                  <a:srgbClr val="FFFFFF"/>
                </a:solidFill>
                <a:latin typeface="Arial"/>
                <a:cs typeface="Arial"/>
              </a:rPr>
              <a:t>28</a:t>
            </a:r>
            <a:endParaRPr sz="3000">
              <a:latin typeface="Arial"/>
              <a:cs typeface="Arial"/>
            </a:endParaRPr>
          </a:p>
        </p:txBody>
      </p:sp>
      <p:sp>
        <p:nvSpPr>
          <p:cNvPr id="5" name="object 5"/>
          <p:cNvSpPr txBox="1"/>
          <p:nvPr/>
        </p:nvSpPr>
        <p:spPr>
          <a:xfrm>
            <a:off x="2524968" y="2419944"/>
            <a:ext cx="9982200" cy="6483826"/>
          </a:xfrm>
          <a:prstGeom prst="rect">
            <a:avLst/>
          </a:prstGeom>
          <a:solidFill>
            <a:schemeClr val="accent6"/>
          </a:solidFill>
        </p:spPr>
        <p:txBody>
          <a:bodyPr vert="horz" wrap="square" lIns="0" tIns="0" rIns="0" bIns="0" rtlCol="0">
            <a:spAutoFit/>
          </a:bodyPr>
          <a:lstStyle/>
          <a:p>
            <a:pPr marL="152400" marR="160655">
              <a:lnSpc>
                <a:spcPts val="2900"/>
              </a:lnSpc>
            </a:pPr>
            <a:endParaRPr lang="en-US" sz="2500" b="1" u="sng" dirty="0">
              <a:solidFill>
                <a:srgbClr val="FFFFFF"/>
              </a:solidFill>
              <a:uFill>
                <a:solidFill>
                  <a:srgbClr val="FFFFFF"/>
                </a:solidFill>
              </a:uFill>
              <a:latin typeface="Aharoni" panose="02010803020104030203" pitchFamily="2" charset="-79"/>
              <a:cs typeface="Aharoni" panose="02010803020104030203" pitchFamily="2" charset="-79"/>
            </a:endParaRPr>
          </a:p>
          <a:p>
            <a:pPr marL="152400" marR="160655">
              <a:lnSpc>
                <a:spcPts val="2900"/>
              </a:lnSpc>
            </a:pPr>
            <a:r>
              <a:rPr lang="en-US" sz="3200" b="1" dirty="0">
                <a:solidFill>
                  <a:srgbClr val="FFFFFF"/>
                </a:solidFill>
                <a:uFill>
                  <a:solidFill>
                    <a:srgbClr val="FFFFFF"/>
                  </a:solidFill>
                </a:uFill>
                <a:latin typeface="Lato" panose="020F0502020204030203" pitchFamily="34" charset="0"/>
                <a:ea typeface="Lato" panose="020F0502020204030203" pitchFamily="34" charset="0"/>
                <a:cs typeface="Lato" panose="020F0502020204030203" pitchFamily="34" charset="0"/>
              </a:rPr>
              <a:t>Awards/Medals</a:t>
            </a:r>
            <a:r>
              <a:rPr lang="en-US" sz="2500" b="1" dirty="0">
                <a:solidFill>
                  <a:srgbClr val="FFFFFF"/>
                </a:solidFill>
                <a:uFill>
                  <a:solidFill>
                    <a:srgbClr val="FFFFFF"/>
                  </a:solidFill>
                </a:uFill>
                <a:latin typeface="Lato" panose="020F0502020204030203" pitchFamily="34" charset="0"/>
                <a:ea typeface="Lato" panose="020F0502020204030203" pitchFamily="34" charset="0"/>
                <a:cs typeface="Lato" panose="020F0502020204030203" pitchFamily="34" charset="0"/>
              </a:rPr>
              <a:t>:</a:t>
            </a:r>
            <a:endParaRPr lang="en-US" sz="2500" b="1" u="sng" dirty="0">
              <a:solidFill>
                <a:srgbClr val="FFFFFF"/>
              </a:solidFill>
              <a:uFill>
                <a:solidFill>
                  <a:srgbClr val="FFFFFF"/>
                </a:solidFill>
              </a:uFill>
              <a:latin typeface="Lato" panose="020F0502020204030203" pitchFamily="34" charset="0"/>
              <a:ea typeface="Lato" panose="020F0502020204030203" pitchFamily="34" charset="0"/>
              <a:cs typeface="Lato" panose="020F0502020204030203" pitchFamily="34" charset="0"/>
            </a:endParaRPr>
          </a:p>
          <a:p>
            <a:pPr marL="152400" marR="160655">
              <a:lnSpc>
                <a:spcPts val="2900"/>
              </a:lnSpc>
            </a:pPr>
            <a:endParaRPr lang="en-US" sz="2500" b="1" u="sng" dirty="0">
              <a:solidFill>
                <a:srgbClr val="FFFFFF"/>
              </a:solidFill>
              <a:uFill>
                <a:solidFill>
                  <a:srgbClr val="FFFFFF"/>
                </a:solidFill>
              </a:uFill>
              <a:latin typeface="Lato" panose="020F0502020204030203" pitchFamily="34" charset="0"/>
              <a:ea typeface="Lato" panose="020F0502020204030203" pitchFamily="34" charset="0"/>
              <a:cs typeface="Lato" panose="020F0502020204030203" pitchFamily="34" charset="0"/>
            </a:endParaRPr>
          </a:p>
          <a:p>
            <a:pPr marL="152400" marR="160655">
              <a:lnSpc>
                <a:spcPts val="2900"/>
              </a:lnSpc>
            </a:pPr>
            <a:r>
              <a:rPr sz="2500" b="1" u="sng" dirty="0">
                <a:solidFill>
                  <a:srgbClr val="FFFFFF"/>
                </a:solidFill>
                <a:uFill>
                  <a:solidFill>
                    <a:srgbClr val="FFFFFF"/>
                  </a:solidFill>
                </a:uFill>
                <a:latin typeface="Lato" panose="020F0502020204030203" pitchFamily="34" charset="0"/>
                <a:ea typeface="Lato" panose="020F0502020204030203" pitchFamily="34" charset="0"/>
                <a:cs typeface="Lato" panose="020F0502020204030203" pitchFamily="34" charset="0"/>
              </a:rPr>
              <a:t>Wine</a:t>
            </a:r>
            <a:r>
              <a:rPr sz="2500" b="1" u="sng" spc="-100" dirty="0">
                <a:solidFill>
                  <a:srgbClr val="FFFFFF"/>
                </a:solidFill>
                <a:uFill>
                  <a:solidFill>
                    <a:srgbClr val="FFFFFF"/>
                  </a:solidFill>
                </a:uFill>
                <a:latin typeface="Lato" panose="020F0502020204030203" pitchFamily="34" charset="0"/>
                <a:ea typeface="Lato" panose="020F0502020204030203" pitchFamily="34" charset="0"/>
                <a:cs typeface="Lato" panose="020F0502020204030203" pitchFamily="34" charset="0"/>
              </a:rPr>
              <a:t> </a:t>
            </a:r>
            <a:r>
              <a:rPr lang="en-US" sz="2500" b="1" u="sng" spc="-20" dirty="0">
                <a:solidFill>
                  <a:srgbClr val="FFFFFF"/>
                </a:solidFill>
                <a:uFill>
                  <a:solidFill>
                    <a:srgbClr val="FFFFFF"/>
                  </a:solidFill>
                </a:uFill>
                <a:latin typeface="Lato" panose="020F0502020204030203" pitchFamily="34" charset="0"/>
                <a:ea typeface="Lato" panose="020F0502020204030203" pitchFamily="34" charset="0"/>
                <a:cs typeface="Lato" panose="020F0502020204030203" pitchFamily="34" charset="0"/>
              </a:rPr>
              <a:t>&amp; </a:t>
            </a:r>
            <a:r>
              <a:rPr sz="2500" b="1" u="sng" spc="-25" dirty="0">
                <a:solidFill>
                  <a:srgbClr val="FFFFFF"/>
                </a:solidFill>
                <a:uFill>
                  <a:solidFill>
                    <a:srgbClr val="FFFFFF"/>
                  </a:solidFill>
                </a:uFill>
                <a:latin typeface="Lato" panose="020F0502020204030203" pitchFamily="34" charset="0"/>
                <a:ea typeface="Lato" panose="020F0502020204030203" pitchFamily="34" charset="0"/>
                <a:cs typeface="Lato" panose="020F0502020204030203" pitchFamily="34" charset="0"/>
              </a:rPr>
              <a:t>Spirits</a:t>
            </a:r>
            <a:r>
              <a:rPr sz="2500" b="1" u="sng" spc="-95" dirty="0">
                <a:solidFill>
                  <a:srgbClr val="FFFFFF"/>
                </a:solidFill>
                <a:uFill>
                  <a:solidFill>
                    <a:srgbClr val="FFFFFF"/>
                  </a:solidFill>
                </a:uFill>
                <a:latin typeface="Lato" panose="020F0502020204030203" pitchFamily="34" charset="0"/>
                <a:ea typeface="Lato" panose="020F0502020204030203" pitchFamily="34" charset="0"/>
                <a:cs typeface="Lato" panose="020F0502020204030203" pitchFamily="34" charset="0"/>
              </a:rPr>
              <a:t> </a:t>
            </a:r>
            <a:r>
              <a:rPr sz="2500" b="1" u="sng" spc="-25" dirty="0">
                <a:solidFill>
                  <a:srgbClr val="FFFFFF"/>
                </a:solidFill>
                <a:uFill>
                  <a:solidFill>
                    <a:srgbClr val="FFFFFF"/>
                  </a:solidFill>
                </a:uFill>
                <a:latin typeface="Lato" panose="020F0502020204030203" pitchFamily="34" charset="0"/>
                <a:ea typeface="Lato" panose="020F0502020204030203" pitchFamily="34" charset="0"/>
                <a:cs typeface="Lato" panose="020F0502020204030203" pitchFamily="34" charset="0"/>
              </a:rPr>
              <a:t>Wholesales</a:t>
            </a:r>
            <a:r>
              <a:rPr sz="2500" b="1" u="sng" spc="-95" dirty="0">
                <a:solidFill>
                  <a:srgbClr val="FFFFFF"/>
                </a:solidFill>
                <a:uFill>
                  <a:solidFill>
                    <a:srgbClr val="FFFFFF"/>
                  </a:solidFill>
                </a:uFill>
                <a:latin typeface="Lato" panose="020F0502020204030203" pitchFamily="34" charset="0"/>
                <a:ea typeface="Lato" panose="020F0502020204030203" pitchFamily="34" charset="0"/>
                <a:cs typeface="Lato" panose="020F0502020204030203" pitchFamily="34" charset="0"/>
              </a:rPr>
              <a:t> </a:t>
            </a:r>
            <a:r>
              <a:rPr sz="2500" b="1" u="sng" dirty="0">
                <a:solidFill>
                  <a:srgbClr val="FFFFFF"/>
                </a:solidFill>
                <a:uFill>
                  <a:solidFill>
                    <a:srgbClr val="FFFFFF"/>
                  </a:solidFill>
                </a:uFill>
                <a:latin typeface="Lato" panose="020F0502020204030203" pitchFamily="34" charset="0"/>
                <a:ea typeface="Lato" panose="020F0502020204030203" pitchFamily="34" charset="0"/>
                <a:cs typeface="Lato" panose="020F0502020204030203" pitchFamily="34" charset="0"/>
              </a:rPr>
              <a:t>of</a:t>
            </a:r>
            <a:r>
              <a:rPr sz="2500" b="1" u="sng" spc="-100" dirty="0">
                <a:solidFill>
                  <a:srgbClr val="FFFFFF"/>
                </a:solidFill>
                <a:uFill>
                  <a:solidFill>
                    <a:srgbClr val="FFFFFF"/>
                  </a:solidFill>
                </a:uFill>
                <a:latin typeface="Lato" panose="020F0502020204030203" pitchFamily="34" charset="0"/>
                <a:ea typeface="Lato" panose="020F0502020204030203" pitchFamily="34" charset="0"/>
                <a:cs typeface="Lato" panose="020F0502020204030203" pitchFamily="34" charset="0"/>
              </a:rPr>
              <a:t> </a:t>
            </a:r>
            <a:r>
              <a:rPr sz="2500" b="1" u="sng" spc="-30" dirty="0">
                <a:solidFill>
                  <a:srgbClr val="FFFFFF"/>
                </a:solidFill>
                <a:uFill>
                  <a:solidFill>
                    <a:srgbClr val="FFFFFF"/>
                  </a:solidFill>
                </a:uFill>
                <a:latin typeface="Lato" panose="020F0502020204030203" pitchFamily="34" charset="0"/>
                <a:ea typeface="Lato" panose="020F0502020204030203" pitchFamily="34" charset="0"/>
                <a:cs typeface="Lato" panose="020F0502020204030203" pitchFamily="34" charset="0"/>
              </a:rPr>
              <a:t>America</a:t>
            </a:r>
            <a:r>
              <a:rPr sz="2500" b="1" u="sng" spc="-95" dirty="0">
                <a:solidFill>
                  <a:srgbClr val="FFFFFF"/>
                </a:solidFill>
                <a:uFill>
                  <a:solidFill>
                    <a:srgbClr val="FFFFFF"/>
                  </a:solidFill>
                </a:uFill>
                <a:latin typeface="Lato" panose="020F0502020204030203" pitchFamily="34" charset="0"/>
                <a:ea typeface="Lato" panose="020F0502020204030203" pitchFamily="34" charset="0"/>
                <a:cs typeface="Lato" panose="020F0502020204030203" pitchFamily="34" charset="0"/>
              </a:rPr>
              <a:t> </a:t>
            </a:r>
            <a:r>
              <a:rPr sz="2500" b="1" u="sng" spc="-10" dirty="0">
                <a:solidFill>
                  <a:srgbClr val="FFFFFF"/>
                </a:solidFill>
                <a:uFill>
                  <a:solidFill>
                    <a:srgbClr val="FFFFFF"/>
                  </a:solidFill>
                </a:uFill>
                <a:latin typeface="Lato" panose="020F0502020204030203" pitchFamily="34" charset="0"/>
                <a:ea typeface="Lato" panose="020F0502020204030203" pitchFamily="34" charset="0"/>
                <a:cs typeface="Lato" panose="020F0502020204030203" pitchFamily="34" charset="0"/>
              </a:rPr>
              <a:t>(WSWA)</a:t>
            </a:r>
            <a:r>
              <a:rPr sz="2500" b="1" spc="-10" dirty="0">
                <a:solidFill>
                  <a:srgbClr val="FFFFFF"/>
                </a:solidFill>
                <a:latin typeface="Lato" panose="020F0502020204030203" pitchFamily="34" charset="0"/>
                <a:ea typeface="Lato" panose="020F0502020204030203" pitchFamily="34" charset="0"/>
                <a:cs typeface="Lato" panose="020F0502020204030203" pitchFamily="34" charset="0"/>
              </a:rPr>
              <a:t> </a:t>
            </a:r>
            <a:endParaRPr lang="en-US" sz="2500" b="1" spc="-10"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152400" marR="160655">
              <a:lnSpc>
                <a:spcPts val="2900"/>
              </a:lnSpc>
            </a:pPr>
            <a:r>
              <a:rPr sz="2500" b="1" spc="-20" dirty="0">
                <a:solidFill>
                  <a:srgbClr val="FFFFFF"/>
                </a:solidFill>
                <a:latin typeface="Lato" panose="020F0502020204030203" pitchFamily="34" charset="0"/>
                <a:ea typeface="Lato" panose="020F0502020204030203" pitchFamily="34" charset="0"/>
                <a:cs typeface="Lato" panose="020F0502020204030203" pitchFamily="34" charset="0"/>
              </a:rPr>
              <a:t>Azulejos</a:t>
            </a:r>
            <a:r>
              <a:rPr sz="2500" b="1" spc="-75" dirty="0">
                <a:solidFill>
                  <a:srgbClr val="FFFFFF"/>
                </a:solidFill>
                <a:latin typeface="Lato" panose="020F0502020204030203" pitchFamily="34" charset="0"/>
                <a:ea typeface="Lato" panose="020F0502020204030203" pitchFamily="34" charset="0"/>
                <a:cs typeface="Lato" panose="020F0502020204030203" pitchFamily="34" charset="0"/>
              </a:rPr>
              <a:t> </a:t>
            </a:r>
            <a:r>
              <a:rPr sz="2500" b="1" spc="-45" dirty="0">
                <a:solidFill>
                  <a:srgbClr val="FFFFFF"/>
                </a:solidFill>
                <a:latin typeface="Lato" panose="020F0502020204030203" pitchFamily="34" charset="0"/>
                <a:ea typeface="Lato" panose="020F0502020204030203" pitchFamily="34" charset="0"/>
                <a:cs typeface="Lato" panose="020F0502020204030203" pitchFamily="34" charset="0"/>
              </a:rPr>
              <a:t>Añejo:</a:t>
            </a:r>
            <a:r>
              <a:rPr sz="2500" b="1" spc="-75" dirty="0">
                <a:solidFill>
                  <a:srgbClr val="FFFFFF"/>
                </a:solidFill>
                <a:latin typeface="Lato" panose="020F0502020204030203" pitchFamily="34" charset="0"/>
                <a:ea typeface="Lato" panose="020F0502020204030203" pitchFamily="34" charset="0"/>
                <a:cs typeface="Lato" panose="020F0502020204030203" pitchFamily="34" charset="0"/>
              </a:rPr>
              <a:t> </a:t>
            </a:r>
            <a:r>
              <a:rPr sz="2500" b="1" dirty="0">
                <a:solidFill>
                  <a:srgbClr val="FFFFFF"/>
                </a:solidFill>
                <a:latin typeface="Lato" panose="020F0502020204030203" pitchFamily="34" charset="0"/>
                <a:ea typeface="Lato" panose="020F0502020204030203" pitchFamily="34" charset="0"/>
                <a:cs typeface="Lato" panose="020F0502020204030203" pitchFamily="34" charset="0"/>
              </a:rPr>
              <a:t>Double</a:t>
            </a:r>
            <a:r>
              <a:rPr sz="2500" b="1" spc="-75" dirty="0">
                <a:solidFill>
                  <a:srgbClr val="FFFFFF"/>
                </a:solidFill>
                <a:latin typeface="Lato" panose="020F0502020204030203" pitchFamily="34" charset="0"/>
                <a:ea typeface="Lato" panose="020F0502020204030203" pitchFamily="34" charset="0"/>
                <a:cs typeface="Lato" panose="020F0502020204030203" pitchFamily="34" charset="0"/>
              </a:rPr>
              <a:t> </a:t>
            </a:r>
            <a:r>
              <a:rPr sz="2500" b="1" spc="-20" dirty="0">
                <a:solidFill>
                  <a:srgbClr val="FFFFFF"/>
                </a:solidFill>
                <a:latin typeface="Lato" panose="020F0502020204030203" pitchFamily="34" charset="0"/>
                <a:ea typeface="Lato" panose="020F0502020204030203" pitchFamily="34" charset="0"/>
                <a:cs typeface="Lato" panose="020F0502020204030203" pitchFamily="34" charset="0"/>
              </a:rPr>
              <a:t>Gold</a:t>
            </a:r>
            <a:r>
              <a:rPr sz="2500" b="1" spc="-70" dirty="0">
                <a:solidFill>
                  <a:srgbClr val="FFFFFF"/>
                </a:solidFill>
                <a:latin typeface="Lato" panose="020F0502020204030203" pitchFamily="34" charset="0"/>
                <a:ea typeface="Lato" panose="020F0502020204030203" pitchFamily="34" charset="0"/>
                <a:cs typeface="Lato" panose="020F0502020204030203" pitchFamily="34" charset="0"/>
              </a:rPr>
              <a:t> </a:t>
            </a:r>
            <a:r>
              <a:rPr sz="2500" b="1" dirty="0">
                <a:solidFill>
                  <a:srgbClr val="FFFFFF"/>
                </a:solidFill>
                <a:latin typeface="Lato" panose="020F0502020204030203" pitchFamily="34" charset="0"/>
                <a:ea typeface="Lato" panose="020F0502020204030203" pitchFamily="34" charset="0"/>
                <a:cs typeface="Lato" panose="020F0502020204030203" pitchFamily="34" charset="0"/>
              </a:rPr>
              <a:t>-</a:t>
            </a:r>
            <a:r>
              <a:rPr sz="2500" b="1" spc="-75" dirty="0">
                <a:solidFill>
                  <a:srgbClr val="FFFFFF"/>
                </a:solidFill>
                <a:latin typeface="Lato" panose="020F0502020204030203" pitchFamily="34" charset="0"/>
                <a:ea typeface="Lato" panose="020F0502020204030203" pitchFamily="34" charset="0"/>
                <a:cs typeface="Lato" panose="020F0502020204030203" pitchFamily="34" charset="0"/>
              </a:rPr>
              <a:t> </a:t>
            </a:r>
            <a:r>
              <a:rPr sz="2500" b="1" spc="-25" dirty="0">
                <a:solidFill>
                  <a:srgbClr val="FFFFFF"/>
                </a:solidFill>
                <a:latin typeface="Lato" panose="020F0502020204030203" pitchFamily="34" charset="0"/>
                <a:ea typeface="Lato" panose="020F0502020204030203" pitchFamily="34" charset="0"/>
                <a:cs typeface="Lato" panose="020F0502020204030203" pitchFamily="34" charset="0"/>
              </a:rPr>
              <a:t>Best</a:t>
            </a:r>
            <a:r>
              <a:rPr sz="2500" b="1" spc="-75" dirty="0">
                <a:solidFill>
                  <a:srgbClr val="FFFFFF"/>
                </a:solidFill>
                <a:latin typeface="Lato" panose="020F0502020204030203" pitchFamily="34" charset="0"/>
                <a:ea typeface="Lato" panose="020F0502020204030203" pitchFamily="34" charset="0"/>
                <a:cs typeface="Lato" panose="020F0502020204030203" pitchFamily="34" charset="0"/>
              </a:rPr>
              <a:t> Tequila</a:t>
            </a:r>
            <a:r>
              <a:rPr sz="2500" b="1" spc="-70" dirty="0">
                <a:solidFill>
                  <a:srgbClr val="FFFFFF"/>
                </a:solidFill>
                <a:latin typeface="Lato" panose="020F0502020204030203" pitchFamily="34" charset="0"/>
                <a:ea typeface="Lato" panose="020F0502020204030203" pitchFamily="34" charset="0"/>
                <a:cs typeface="Lato" panose="020F0502020204030203" pitchFamily="34" charset="0"/>
              </a:rPr>
              <a:t> </a:t>
            </a:r>
            <a:r>
              <a:rPr sz="2500" b="1" dirty="0">
                <a:solidFill>
                  <a:srgbClr val="FFFFFF"/>
                </a:solidFill>
                <a:latin typeface="Lato" panose="020F0502020204030203" pitchFamily="34" charset="0"/>
                <a:ea typeface="Lato" panose="020F0502020204030203" pitchFamily="34" charset="0"/>
                <a:cs typeface="Lato" panose="020F0502020204030203" pitchFamily="34" charset="0"/>
              </a:rPr>
              <a:t>of</a:t>
            </a:r>
            <a:r>
              <a:rPr sz="2500" b="1" spc="-75" dirty="0">
                <a:solidFill>
                  <a:srgbClr val="FFFFFF"/>
                </a:solidFill>
                <a:latin typeface="Lato" panose="020F0502020204030203" pitchFamily="34" charset="0"/>
                <a:ea typeface="Lato" panose="020F0502020204030203" pitchFamily="34" charset="0"/>
                <a:cs typeface="Lato" panose="020F0502020204030203" pitchFamily="34" charset="0"/>
              </a:rPr>
              <a:t> </a:t>
            </a:r>
            <a:r>
              <a:rPr sz="2500" b="1" spc="-20" dirty="0">
                <a:solidFill>
                  <a:srgbClr val="FFFFFF"/>
                </a:solidFill>
                <a:latin typeface="Lato" panose="020F0502020204030203" pitchFamily="34" charset="0"/>
                <a:ea typeface="Lato" panose="020F0502020204030203" pitchFamily="34" charset="0"/>
                <a:cs typeface="Lato" panose="020F0502020204030203" pitchFamily="34" charset="0"/>
              </a:rPr>
              <a:t>Show </a:t>
            </a:r>
            <a:endParaRPr lang="en-US" sz="2500" b="1" spc="-20"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152400" marR="160655">
              <a:lnSpc>
                <a:spcPts val="2900"/>
              </a:lnSpc>
            </a:pPr>
            <a:r>
              <a:rPr sz="2500" b="1" spc="-80" dirty="0">
                <a:solidFill>
                  <a:srgbClr val="FFFFFF"/>
                </a:solidFill>
                <a:latin typeface="Lato" panose="020F0502020204030203" pitchFamily="34" charset="0"/>
                <a:ea typeface="Lato" panose="020F0502020204030203" pitchFamily="34" charset="0"/>
                <a:cs typeface="Lato" panose="020F0502020204030203" pitchFamily="34" charset="0"/>
              </a:rPr>
              <a:t>Skelly</a:t>
            </a:r>
            <a:r>
              <a:rPr sz="2500" b="1" spc="-70" dirty="0">
                <a:solidFill>
                  <a:srgbClr val="FFFFFF"/>
                </a:solidFill>
                <a:latin typeface="Lato" panose="020F0502020204030203" pitchFamily="34" charset="0"/>
                <a:ea typeface="Lato" panose="020F0502020204030203" pitchFamily="34" charset="0"/>
                <a:cs typeface="Lato" panose="020F0502020204030203" pitchFamily="34" charset="0"/>
              </a:rPr>
              <a:t> </a:t>
            </a:r>
            <a:r>
              <a:rPr sz="2500" b="1" spc="-45" dirty="0">
                <a:solidFill>
                  <a:srgbClr val="FFFFFF"/>
                </a:solidFill>
                <a:latin typeface="Lato" panose="020F0502020204030203" pitchFamily="34" charset="0"/>
                <a:ea typeface="Lato" panose="020F0502020204030203" pitchFamily="34" charset="0"/>
                <a:cs typeface="Lato" panose="020F0502020204030203" pitchFamily="34" charset="0"/>
              </a:rPr>
              <a:t>Añejo:</a:t>
            </a:r>
            <a:r>
              <a:rPr sz="2500" b="1" spc="-65" dirty="0">
                <a:solidFill>
                  <a:srgbClr val="FFFFFF"/>
                </a:solidFill>
                <a:latin typeface="Lato" panose="020F0502020204030203" pitchFamily="34" charset="0"/>
                <a:ea typeface="Lato" panose="020F0502020204030203" pitchFamily="34" charset="0"/>
                <a:cs typeface="Lato" panose="020F0502020204030203" pitchFamily="34" charset="0"/>
              </a:rPr>
              <a:t> </a:t>
            </a:r>
            <a:r>
              <a:rPr sz="2500" b="1" dirty="0">
                <a:solidFill>
                  <a:srgbClr val="FFFFFF"/>
                </a:solidFill>
                <a:latin typeface="Lato" panose="020F0502020204030203" pitchFamily="34" charset="0"/>
                <a:ea typeface="Lato" panose="020F0502020204030203" pitchFamily="34" charset="0"/>
                <a:cs typeface="Lato" panose="020F0502020204030203" pitchFamily="34" charset="0"/>
              </a:rPr>
              <a:t>Double</a:t>
            </a:r>
            <a:r>
              <a:rPr sz="2500" b="1" spc="-65" dirty="0">
                <a:solidFill>
                  <a:srgbClr val="FFFFFF"/>
                </a:solidFill>
                <a:latin typeface="Lato" panose="020F0502020204030203" pitchFamily="34" charset="0"/>
                <a:ea typeface="Lato" panose="020F0502020204030203" pitchFamily="34" charset="0"/>
                <a:cs typeface="Lato" panose="020F0502020204030203" pitchFamily="34" charset="0"/>
              </a:rPr>
              <a:t> </a:t>
            </a:r>
            <a:r>
              <a:rPr sz="2500" b="1" spc="-20" dirty="0">
                <a:solidFill>
                  <a:srgbClr val="FFFFFF"/>
                </a:solidFill>
                <a:latin typeface="Lato" panose="020F0502020204030203" pitchFamily="34" charset="0"/>
                <a:ea typeface="Lato" panose="020F0502020204030203" pitchFamily="34" charset="0"/>
                <a:cs typeface="Lato" panose="020F0502020204030203" pitchFamily="34" charset="0"/>
              </a:rPr>
              <a:t>Gold</a:t>
            </a:r>
            <a:r>
              <a:rPr sz="2500" b="1" spc="-65" dirty="0">
                <a:solidFill>
                  <a:srgbClr val="FFFFFF"/>
                </a:solidFill>
                <a:latin typeface="Lato" panose="020F0502020204030203" pitchFamily="34" charset="0"/>
                <a:ea typeface="Lato" panose="020F0502020204030203" pitchFamily="34" charset="0"/>
                <a:cs typeface="Lato" panose="020F0502020204030203" pitchFamily="34" charset="0"/>
              </a:rPr>
              <a:t> </a:t>
            </a:r>
            <a:r>
              <a:rPr sz="2500" b="1" dirty="0">
                <a:solidFill>
                  <a:srgbClr val="FFFFFF"/>
                </a:solidFill>
                <a:latin typeface="Lato" panose="020F0502020204030203" pitchFamily="34" charset="0"/>
                <a:ea typeface="Lato" panose="020F0502020204030203" pitchFamily="34" charset="0"/>
                <a:cs typeface="Lato" panose="020F0502020204030203" pitchFamily="34" charset="0"/>
              </a:rPr>
              <a:t>-</a:t>
            </a:r>
            <a:r>
              <a:rPr sz="2500" b="1" spc="-65" dirty="0">
                <a:solidFill>
                  <a:srgbClr val="FFFFFF"/>
                </a:solidFill>
                <a:latin typeface="Lato" panose="020F0502020204030203" pitchFamily="34" charset="0"/>
                <a:ea typeface="Lato" panose="020F0502020204030203" pitchFamily="34" charset="0"/>
                <a:cs typeface="Lato" panose="020F0502020204030203" pitchFamily="34" charset="0"/>
              </a:rPr>
              <a:t> </a:t>
            </a:r>
            <a:r>
              <a:rPr sz="2500" b="1" spc="-25" dirty="0">
                <a:solidFill>
                  <a:srgbClr val="FFFFFF"/>
                </a:solidFill>
                <a:latin typeface="Lato" panose="020F0502020204030203" pitchFamily="34" charset="0"/>
                <a:ea typeface="Lato" panose="020F0502020204030203" pitchFamily="34" charset="0"/>
                <a:cs typeface="Lato" panose="020F0502020204030203" pitchFamily="34" charset="0"/>
              </a:rPr>
              <a:t>Best</a:t>
            </a:r>
            <a:r>
              <a:rPr sz="2500" b="1" spc="-65" dirty="0">
                <a:solidFill>
                  <a:srgbClr val="FFFFFF"/>
                </a:solidFill>
                <a:latin typeface="Lato" panose="020F0502020204030203" pitchFamily="34" charset="0"/>
                <a:ea typeface="Lato" panose="020F0502020204030203" pitchFamily="34" charset="0"/>
                <a:cs typeface="Lato" panose="020F0502020204030203" pitchFamily="34" charset="0"/>
              </a:rPr>
              <a:t> </a:t>
            </a:r>
            <a:r>
              <a:rPr sz="2500" b="1" spc="-125" dirty="0">
                <a:solidFill>
                  <a:srgbClr val="FFFFFF"/>
                </a:solidFill>
                <a:latin typeface="Lato" panose="020F0502020204030203" pitchFamily="34" charset="0"/>
                <a:ea typeface="Lato" panose="020F0502020204030203" pitchFamily="34" charset="0"/>
                <a:cs typeface="Lato" panose="020F0502020204030203" pitchFamily="34" charset="0"/>
              </a:rPr>
              <a:t>Overall</a:t>
            </a:r>
            <a:r>
              <a:rPr sz="2500" b="1" spc="-229" dirty="0">
                <a:solidFill>
                  <a:srgbClr val="FFFFFF"/>
                </a:solidFill>
                <a:latin typeface="Lato" panose="020F0502020204030203" pitchFamily="34" charset="0"/>
                <a:ea typeface="Lato" panose="020F0502020204030203" pitchFamily="34" charset="0"/>
                <a:cs typeface="Lato" panose="020F0502020204030203" pitchFamily="34" charset="0"/>
              </a:rPr>
              <a:t> </a:t>
            </a:r>
            <a:r>
              <a:rPr sz="2500" b="1" spc="-105" dirty="0">
                <a:solidFill>
                  <a:srgbClr val="FFFFFF"/>
                </a:solidFill>
                <a:latin typeface="Lato" panose="020F0502020204030203" pitchFamily="34" charset="0"/>
                <a:ea typeface="Lato" panose="020F0502020204030203" pitchFamily="34" charset="0"/>
                <a:cs typeface="Lato" panose="020F0502020204030203" pitchFamily="34" charset="0"/>
              </a:rPr>
              <a:t>Spirit</a:t>
            </a:r>
            <a:r>
              <a:rPr sz="2500" b="1" spc="-225" dirty="0">
                <a:solidFill>
                  <a:srgbClr val="FFFFFF"/>
                </a:solidFill>
                <a:latin typeface="Lato" panose="020F0502020204030203" pitchFamily="34" charset="0"/>
                <a:ea typeface="Lato" panose="020F0502020204030203" pitchFamily="34" charset="0"/>
                <a:cs typeface="Lato" panose="020F0502020204030203" pitchFamily="34" charset="0"/>
              </a:rPr>
              <a:t> </a:t>
            </a:r>
            <a:r>
              <a:rPr sz="2500" b="1" spc="-25" dirty="0">
                <a:solidFill>
                  <a:srgbClr val="FFFFFF"/>
                </a:solidFill>
                <a:latin typeface="Lato" panose="020F0502020204030203" pitchFamily="34" charset="0"/>
                <a:ea typeface="Lato" panose="020F0502020204030203" pitchFamily="34" charset="0"/>
                <a:cs typeface="Lato" panose="020F0502020204030203" pitchFamily="34" charset="0"/>
              </a:rPr>
              <a:t>of</a:t>
            </a:r>
            <a:r>
              <a:rPr sz="2500" b="1" spc="-225" dirty="0">
                <a:solidFill>
                  <a:srgbClr val="FFFFFF"/>
                </a:solidFill>
                <a:latin typeface="Lato" panose="020F0502020204030203" pitchFamily="34" charset="0"/>
                <a:ea typeface="Lato" panose="020F0502020204030203" pitchFamily="34" charset="0"/>
                <a:cs typeface="Lato" panose="020F0502020204030203" pitchFamily="34" charset="0"/>
              </a:rPr>
              <a:t> </a:t>
            </a:r>
            <a:r>
              <a:rPr sz="2500" b="1" spc="-80" dirty="0">
                <a:solidFill>
                  <a:srgbClr val="FFFFFF"/>
                </a:solidFill>
                <a:latin typeface="Lato" panose="020F0502020204030203" pitchFamily="34" charset="0"/>
                <a:ea typeface="Lato" panose="020F0502020204030203" pitchFamily="34" charset="0"/>
                <a:cs typeface="Lato" panose="020F0502020204030203" pitchFamily="34" charset="0"/>
              </a:rPr>
              <a:t>Show</a:t>
            </a:r>
            <a:r>
              <a:rPr lang="en-US" sz="2500" b="1" spc="-80" dirty="0">
                <a:solidFill>
                  <a:srgbClr val="FFFFFF"/>
                </a:solidFill>
                <a:latin typeface="Lato" panose="020F0502020204030203" pitchFamily="34" charset="0"/>
                <a:ea typeface="Lato" panose="020F0502020204030203" pitchFamily="34" charset="0"/>
                <a:cs typeface="Lato" panose="020F0502020204030203" pitchFamily="34" charset="0"/>
              </a:rPr>
              <a:t> </a:t>
            </a:r>
            <a:r>
              <a:rPr lang="en-US" sz="3200" b="1" spc="-80" dirty="0">
                <a:solidFill>
                  <a:srgbClr val="FFFFFF"/>
                </a:solidFill>
                <a:latin typeface="Lato" panose="020F0502020204030203" pitchFamily="34" charset="0"/>
                <a:ea typeface="Lato" panose="020F0502020204030203" pitchFamily="34" charset="0"/>
                <a:cs typeface="Lato" panose="020F0502020204030203" pitchFamily="34" charset="0"/>
              </a:rPr>
              <a:t>500+ </a:t>
            </a:r>
            <a:r>
              <a:rPr lang="en-US" sz="2500" b="1" spc="-80" dirty="0">
                <a:solidFill>
                  <a:srgbClr val="FFFFFF"/>
                </a:solidFill>
                <a:latin typeface="Lato" panose="020F0502020204030203" pitchFamily="34" charset="0"/>
                <a:ea typeface="Lato" panose="020F0502020204030203" pitchFamily="34" charset="0"/>
                <a:cs typeface="Lato" panose="020F0502020204030203" pitchFamily="34" charset="0"/>
              </a:rPr>
              <a:t>Entries</a:t>
            </a:r>
          </a:p>
          <a:p>
            <a:pPr marL="152400" marR="160655">
              <a:lnSpc>
                <a:spcPts val="2900"/>
              </a:lnSpc>
            </a:pPr>
            <a:endParaRPr lang="en-US" sz="2500" b="1" spc="-80"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157480" marR="1773555">
              <a:lnSpc>
                <a:spcPts val="2810"/>
              </a:lnSpc>
            </a:pPr>
            <a:r>
              <a:rPr lang="en-US" sz="2500" b="1" u="sng" spc="-75" dirty="0">
                <a:solidFill>
                  <a:srgbClr val="FFFFFF"/>
                </a:solidFill>
                <a:uFill>
                  <a:solidFill>
                    <a:srgbClr val="FFFFFF"/>
                  </a:solidFill>
                </a:uFill>
                <a:latin typeface="Lato" panose="020F0502020204030203" pitchFamily="34" charset="0"/>
                <a:ea typeface="Lato" panose="020F0502020204030203" pitchFamily="34" charset="0"/>
                <a:cs typeface="Lato" panose="020F0502020204030203" pitchFamily="34" charset="0"/>
              </a:rPr>
              <a:t>San</a:t>
            </a:r>
            <a:r>
              <a:rPr lang="en-US" sz="2500" b="1" u="sng" spc="-85" dirty="0">
                <a:solidFill>
                  <a:srgbClr val="FFFFFF"/>
                </a:solidFill>
                <a:uFill>
                  <a:solidFill>
                    <a:srgbClr val="FFFFFF"/>
                  </a:solidFill>
                </a:uFill>
                <a:latin typeface="Lato" panose="020F0502020204030203" pitchFamily="34" charset="0"/>
                <a:ea typeface="Lato" panose="020F0502020204030203" pitchFamily="34" charset="0"/>
                <a:cs typeface="Lato" panose="020F0502020204030203" pitchFamily="34" charset="0"/>
              </a:rPr>
              <a:t> </a:t>
            </a:r>
            <a:r>
              <a:rPr lang="en-US" sz="2500" b="1" u="sng" spc="-50" dirty="0">
                <a:solidFill>
                  <a:srgbClr val="FFFFFF"/>
                </a:solidFill>
                <a:uFill>
                  <a:solidFill>
                    <a:srgbClr val="FFFFFF"/>
                  </a:solidFill>
                </a:uFill>
                <a:latin typeface="Lato" panose="020F0502020204030203" pitchFamily="34" charset="0"/>
                <a:ea typeface="Lato" panose="020F0502020204030203" pitchFamily="34" charset="0"/>
                <a:cs typeface="Lato" panose="020F0502020204030203" pitchFamily="34" charset="0"/>
              </a:rPr>
              <a:t>Francisco</a:t>
            </a:r>
            <a:r>
              <a:rPr lang="en-US" sz="2500" b="1" u="sng" spc="-110" dirty="0">
                <a:solidFill>
                  <a:srgbClr val="FFFFFF"/>
                </a:solidFill>
                <a:uFill>
                  <a:solidFill>
                    <a:srgbClr val="FFFFFF"/>
                  </a:solidFill>
                </a:uFill>
                <a:latin typeface="Lato" panose="020F0502020204030203" pitchFamily="34" charset="0"/>
                <a:ea typeface="Lato" panose="020F0502020204030203" pitchFamily="34" charset="0"/>
                <a:cs typeface="Lato" panose="020F0502020204030203" pitchFamily="34" charset="0"/>
              </a:rPr>
              <a:t> </a:t>
            </a:r>
            <a:r>
              <a:rPr lang="en-US" sz="2500" b="1" u="sng" spc="-20" dirty="0">
                <a:solidFill>
                  <a:srgbClr val="FFFFFF"/>
                </a:solidFill>
                <a:uFill>
                  <a:solidFill>
                    <a:srgbClr val="FFFFFF"/>
                  </a:solidFill>
                </a:uFill>
                <a:latin typeface="Lato" panose="020F0502020204030203" pitchFamily="34" charset="0"/>
                <a:ea typeface="Lato" panose="020F0502020204030203" pitchFamily="34" charset="0"/>
                <a:cs typeface="Lato" panose="020F0502020204030203" pitchFamily="34" charset="0"/>
              </a:rPr>
              <a:t>World</a:t>
            </a:r>
            <a:r>
              <a:rPr lang="en-US" sz="2500" b="1" u="sng" spc="-125" dirty="0">
                <a:solidFill>
                  <a:srgbClr val="FFFFFF"/>
                </a:solidFill>
                <a:uFill>
                  <a:solidFill>
                    <a:srgbClr val="FFFFFF"/>
                  </a:solidFill>
                </a:uFill>
                <a:latin typeface="Lato" panose="020F0502020204030203" pitchFamily="34" charset="0"/>
                <a:ea typeface="Lato" panose="020F0502020204030203" pitchFamily="34" charset="0"/>
                <a:cs typeface="Lato" panose="020F0502020204030203" pitchFamily="34" charset="0"/>
              </a:rPr>
              <a:t> </a:t>
            </a:r>
            <a:r>
              <a:rPr lang="en-US" sz="2500" b="1" u="sng" spc="-25" dirty="0">
                <a:solidFill>
                  <a:srgbClr val="FFFFFF"/>
                </a:solidFill>
                <a:uFill>
                  <a:solidFill>
                    <a:srgbClr val="FFFFFF"/>
                  </a:solidFill>
                </a:uFill>
                <a:latin typeface="Lato" panose="020F0502020204030203" pitchFamily="34" charset="0"/>
                <a:ea typeface="Lato" panose="020F0502020204030203" pitchFamily="34" charset="0"/>
                <a:cs typeface="Lato" panose="020F0502020204030203" pitchFamily="34" charset="0"/>
              </a:rPr>
              <a:t>Spirits</a:t>
            </a:r>
            <a:r>
              <a:rPr lang="en-US" sz="2500" b="1" u="sng" spc="-110" dirty="0">
                <a:solidFill>
                  <a:srgbClr val="FFFFFF"/>
                </a:solidFill>
                <a:uFill>
                  <a:solidFill>
                    <a:srgbClr val="FFFFFF"/>
                  </a:solidFill>
                </a:uFill>
                <a:latin typeface="Lato" panose="020F0502020204030203" pitchFamily="34" charset="0"/>
                <a:ea typeface="Lato" panose="020F0502020204030203" pitchFamily="34" charset="0"/>
                <a:cs typeface="Lato" panose="020F0502020204030203" pitchFamily="34" charset="0"/>
              </a:rPr>
              <a:t> </a:t>
            </a:r>
            <a:r>
              <a:rPr lang="en-US" sz="2500" b="1" u="sng" spc="-10" dirty="0">
                <a:solidFill>
                  <a:srgbClr val="FFFFFF"/>
                </a:solidFill>
                <a:uFill>
                  <a:solidFill>
                    <a:srgbClr val="FFFFFF"/>
                  </a:solidFill>
                </a:uFill>
                <a:latin typeface="Lato" panose="020F0502020204030203" pitchFamily="34" charset="0"/>
                <a:ea typeface="Lato" panose="020F0502020204030203" pitchFamily="34" charset="0"/>
                <a:cs typeface="Lato" panose="020F0502020204030203" pitchFamily="34" charset="0"/>
              </a:rPr>
              <a:t>Competition</a:t>
            </a:r>
            <a:r>
              <a:rPr lang="en-US" sz="2500" b="1" spc="-10" dirty="0">
                <a:solidFill>
                  <a:srgbClr val="FFFFFF"/>
                </a:solidFill>
                <a:latin typeface="Lato" panose="020F0502020204030203" pitchFamily="34" charset="0"/>
                <a:ea typeface="Lato" panose="020F0502020204030203" pitchFamily="34" charset="0"/>
                <a:cs typeface="Lato" panose="020F0502020204030203" pitchFamily="34" charset="0"/>
              </a:rPr>
              <a:t> </a:t>
            </a:r>
          </a:p>
          <a:p>
            <a:pPr marL="157480" marR="1773555">
              <a:lnSpc>
                <a:spcPts val="2810"/>
              </a:lnSpc>
            </a:pPr>
            <a:r>
              <a:rPr lang="en-US" sz="2500" b="1" spc="-20" dirty="0">
                <a:solidFill>
                  <a:srgbClr val="FFFFFF"/>
                </a:solidFill>
                <a:latin typeface="Lato" panose="020F0502020204030203" pitchFamily="34" charset="0"/>
                <a:ea typeface="Lato" panose="020F0502020204030203" pitchFamily="34" charset="0"/>
                <a:cs typeface="Lato" panose="020F0502020204030203" pitchFamily="34" charset="0"/>
              </a:rPr>
              <a:t>Azulejos</a:t>
            </a:r>
            <a:r>
              <a:rPr lang="en-US" sz="2500" b="1" spc="-85" dirty="0">
                <a:solidFill>
                  <a:srgbClr val="FFFFFF"/>
                </a:solidFill>
                <a:latin typeface="Lato" panose="020F0502020204030203" pitchFamily="34" charset="0"/>
                <a:ea typeface="Lato" panose="020F0502020204030203" pitchFamily="34" charset="0"/>
                <a:cs typeface="Lato" panose="020F0502020204030203" pitchFamily="34" charset="0"/>
              </a:rPr>
              <a:t> </a:t>
            </a:r>
            <a:r>
              <a:rPr lang="en-US" sz="2500" b="1" spc="-45" dirty="0">
                <a:solidFill>
                  <a:srgbClr val="FFFFFF"/>
                </a:solidFill>
                <a:latin typeface="Lato" panose="020F0502020204030203" pitchFamily="34" charset="0"/>
                <a:ea typeface="Lato" panose="020F0502020204030203" pitchFamily="34" charset="0"/>
                <a:cs typeface="Lato" panose="020F0502020204030203" pitchFamily="34" charset="0"/>
              </a:rPr>
              <a:t>Añejo:</a:t>
            </a:r>
            <a:r>
              <a:rPr lang="en-US" sz="2500" b="1" spc="-85" dirty="0">
                <a:solidFill>
                  <a:srgbClr val="FFFFFF"/>
                </a:solidFill>
                <a:latin typeface="Lato" panose="020F0502020204030203" pitchFamily="34" charset="0"/>
                <a:ea typeface="Lato" panose="020F0502020204030203" pitchFamily="34" charset="0"/>
                <a:cs typeface="Lato" panose="020F0502020204030203" pitchFamily="34" charset="0"/>
              </a:rPr>
              <a:t> </a:t>
            </a:r>
            <a:r>
              <a:rPr lang="en-US" sz="2500" b="1" dirty="0">
                <a:solidFill>
                  <a:srgbClr val="FFFFFF"/>
                </a:solidFill>
                <a:latin typeface="Lato" panose="020F0502020204030203" pitchFamily="34" charset="0"/>
                <a:ea typeface="Lato" panose="020F0502020204030203" pitchFamily="34" charset="0"/>
                <a:cs typeface="Lato" panose="020F0502020204030203" pitchFamily="34" charset="0"/>
              </a:rPr>
              <a:t>Double</a:t>
            </a:r>
            <a:r>
              <a:rPr lang="en-US" sz="2500" b="1" spc="-80" dirty="0">
                <a:solidFill>
                  <a:srgbClr val="FFFFFF"/>
                </a:solidFill>
                <a:latin typeface="Lato" panose="020F0502020204030203" pitchFamily="34" charset="0"/>
                <a:ea typeface="Lato" panose="020F0502020204030203" pitchFamily="34" charset="0"/>
                <a:cs typeface="Lato" panose="020F0502020204030203" pitchFamily="34" charset="0"/>
              </a:rPr>
              <a:t> </a:t>
            </a:r>
            <a:r>
              <a:rPr lang="en-US" sz="2500" b="1" spc="-20" dirty="0">
                <a:solidFill>
                  <a:srgbClr val="FFFFFF"/>
                </a:solidFill>
                <a:latin typeface="Lato" panose="020F0502020204030203" pitchFamily="34" charset="0"/>
                <a:ea typeface="Lato" panose="020F0502020204030203" pitchFamily="34" charset="0"/>
                <a:cs typeface="Lato" panose="020F0502020204030203" pitchFamily="34" charset="0"/>
              </a:rPr>
              <a:t>Gold</a:t>
            </a:r>
            <a:r>
              <a:rPr lang="en-US" sz="2500" b="1" spc="-85" dirty="0">
                <a:solidFill>
                  <a:srgbClr val="FFFFFF"/>
                </a:solidFill>
                <a:latin typeface="Lato" panose="020F0502020204030203" pitchFamily="34" charset="0"/>
                <a:ea typeface="Lato" panose="020F0502020204030203" pitchFamily="34" charset="0"/>
                <a:cs typeface="Lato" panose="020F0502020204030203" pitchFamily="34" charset="0"/>
              </a:rPr>
              <a:t> </a:t>
            </a:r>
            <a:r>
              <a:rPr lang="en-US" sz="2500" b="1" spc="-10" dirty="0">
                <a:solidFill>
                  <a:srgbClr val="FFFFFF"/>
                </a:solidFill>
                <a:latin typeface="Lato" panose="020F0502020204030203" pitchFamily="34" charset="0"/>
                <a:ea typeface="Lato" panose="020F0502020204030203" pitchFamily="34" charset="0"/>
                <a:cs typeface="Lato" panose="020F0502020204030203" pitchFamily="34" charset="0"/>
              </a:rPr>
              <a:t>Medal (Unanimous)</a:t>
            </a:r>
          </a:p>
          <a:p>
            <a:pPr marL="157480" marR="1773555">
              <a:lnSpc>
                <a:spcPts val="2810"/>
              </a:lnSpc>
            </a:pPr>
            <a:r>
              <a:rPr lang="en-US" sz="2500" b="1" spc="-80" dirty="0">
                <a:solidFill>
                  <a:srgbClr val="FFFFFF"/>
                </a:solidFill>
                <a:latin typeface="Lato" panose="020F0502020204030203" pitchFamily="34" charset="0"/>
                <a:ea typeface="Lato" panose="020F0502020204030203" pitchFamily="34" charset="0"/>
                <a:cs typeface="Lato" panose="020F0502020204030203" pitchFamily="34" charset="0"/>
              </a:rPr>
              <a:t>Skelly</a:t>
            </a:r>
            <a:r>
              <a:rPr lang="en-US" sz="2500" b="1" spc="-70" dirty="0">
                <a:solidFill>
                  <a:srgbClr val="FFFFFF"/>
                </a:solidFill>
                <a:latin typeface="Lato" panose="020F0502020204030203" pitchFamily="34" charset="0"/>
                <a:ea typeface="Lato" panose="020F0502020204030203" pitchFamily="34" charset="0"/>
                <a:cs typeface="Lato" panose="020F0502020204030203" pitchFamily="34" charset="0"/>
              </a:rPr>
              <a:t> </a:t>
            </a:r>
            <a:r>
              <a:rPr lang="en-US" sz="2500" b="1" spc="-45" dirty="0">
                <a:solidFill>
                  <a:srgbClr val="FFFFFF"/>
                </a:solidFill>
                <a:latin typeface="Lato" panose="020F0502020204030203" pitchFamily="34" charset="0"/>
                <a:ea typeface="Lato" panose="020F0502020204030203" pitchFamily="34" charset="0"/>
                <a:cs typeface="Lato" panose="020F0502020204030203" pitchFamily="34" charset="0"/>
              </a:rPr>
              <a:t>Añejo:</a:t>
            </a:r>
            <a:r>
              <a:rPr lang="en-US" sz="2500" b="1" spc="-70" dirty="0">
                <a:solidFill>
                  <a:srgbClr val="FFFFFF"/>
                </a:solidFill>
                <a:latin typeface="Lato" panose="020F0502020204030203" pitchFamily="34" charset="0"/>
                <a:ea typeface="Lato" panose="020F0502020204030203" pitchFamily="34" charset="0"/>
                <a:cs typeface="Lato" panose="020F0502020204030203" pitchFamily="34" charset="0"/>
              </a:rPr>
              <a:t> </a:t>
            </a:r>
            <a:r>
              <a:rPr lang="en-US" sz="2500" b="1" dirty="0">
                <a:solidFill>
                  <a:srgbClr val="FFFFFF"/>
                </a:solidFill>
                <a:latin typeface="Lato" panose="020F0502020204030203" pitchFamily="34" charset="0"/>
                <a:ea typeface="Lato" panose="020F0502020204030203" pitchFamily="34" charset="0"/>
                <a:cs typeface="Lato" panose="020F0502020204030203" pitchFamily="34" charset="0"/>
              </a:rPr>
              <a:t>Double</a:t>
            </a:r>
            <a:r>
              <a:rPr lang="en-US" sz="2500" b="1" spc="-65" dirty="0">
                <a:solidFill>
                  <a:srgbClr val="FFFFFF"/>
                </a:solidFill>
                <a:latin typeface="Lato" panose="020F0502020204030203" pitchFamily="34" charset="0"/>
                <a:ea typeface="Lato" panose="020F0502020204030203" pitchFamily="34" charset="0"/>
                <a:cs typeface="Lato" panose="020F0502020204030203" pitchFamily="34" charset="0"/>
              </a:rPr>
              <a:t> </a:t>
            </a:r>
            <a:r>
              <a:rPr lang="en-US" sz="2500" b="1" spc="-20" dirty="0">
                <a:solidFill>
                  <a:srgbClr val="FFFFFF"/>
                </a:solidFill>
                <a:latin typeface="Lato" panose="020F0502020204030203" pitchFamily="34" charset="0"/>
                <a:ea typeface="Lato" panose="020F0502020204030203" pitchFamily="34" charset="0"/>
                <a:cs typeface="Lato" panose="020F0502020204030203" pitchFamily="34" charset="0"/>
              </a:rPr>
              <a:t>Gold</a:t>
            </a:r>
            <a:r>
              <a:rPr lang="en-US" sz="2500" b="1" spc="-70" dirty="0">
                <a:solidFill>
                  <a:srgbClr val="FFFFFF"/>
                </a:solidFill>
                <a:latin typeface="Lato" panose="020F0502020204030203" pitchFamily="34" charset="0"/>
                <a:ea typeface="Lato" panose="020F0502020204030203" pitchFamily="34" charset="0"/>
                <a:cs typeface="Lato" panose="020F0502020204030203" pitchFamily="34" charset="0"/>
              </a:rPr>
              <a:t> </a:t>
            </a:r>
            <a:r>
              <a:rPr lang="en-US" sz="2500" b="1" spc="-10" dirty="0">
                <a:solidFill>
                  <a:srgbClr val="FFFFFF"/>
                </a:solidFill>
                <a:latin typeface="Lato" panose="020F0502020204030203" pitchFamily="34" charset="0"/>
                <a:ea typeface="Lato" panose="020F0502020204030203" pitchFamily="34" charset="0"/>
                <a:cs typeface="Lato" panose="020F0502020204030203" pitchFamily="34" charset="0"/>
              </a:rPr>
              <a:t>Medal (Unanimous)</a:t>
            </a:r>
          </a:p>
          <a:p>
            <a:pPr marL="152400" marR="160655">
              <a:lnSpc>
                <a:spcPts val="2900"/>
              </a:lnSpc>
            </a:pPr>
            <a:endParaRPr lang="en-US" sz="2500" b="1" spc="-80" dirty="0">
              <a:solidFill>
                <a:srgbClr val="FFFFFF"/>
              </a:solidFill>
              <a:latin typeface="Times New Roman"/>
              <a:cs typeface="Times New Roman"/>
            </a:endParaRPr>
          </a:p>
          <a:p>
            <a:pPr marL="152400" marR="160655">
              <a:lnSpc>
                <a:spcPts val="2900"/>
              </a:lnSpc>
            </a:pPr>
            <a:endParaRPr lang="en-US" sz="2500" b="1" spc="-80" dirty="0">
              <a:solidFill>
                <a:srgbClr val="FFFFFF"/>
              </a:solidFill>
              <a:latin typeface="Times New Roman"/>
              <a:cs typeface="Times New Roman"/>
            </a:endParaRPr>
          </a:p>
          <a:p>
            <a:pPr marL="152400" marR="160655">
              <a:lnSpc>
                <a:spcPts val="2900"/>
              </a:lnSpc>
            </a:pPr>
            <a:endParaRPr lang="en-US" sz="2500" b="1" spc="-80" dirty="0">
              <a:solidFill>
                <a:srgbClr val="FFFFFF"/>
              </a:solidFill>
              <a:latin typeface="Times New Roman"/>
              <a:cs typeface="Times New Roman"/>
            </a:endParaRPr>
          </a:p>
          <a:p>
            <a:pPr marL="152400" marR="160655">
              <a:lnSpc>
                <a:spcPts val="2900"/>
              </a:lnSpc>
            </a:pPr>
            <a:endParaRPr sz="2500" dirty="0">
              <a:latin typeface="Times New Roman"/>
              <a:cs typeface="Times New Roman"/>
            </a:endParaRPr>
          </a:p>
          <a:p>
            <a:pPr>
              <a:lnSpc>
                <a:spcPct val="100000"/>
              </a:lnSpc>
              <a:spcBef>
                <a:spcPts val="5"/>
              </a:spcBef>
            </a:pPr>
            <a:endParaRPr lang="en-US" sz="2850" dirty="0">
              <a:latin typeface="Times New Roman"/>
              <a:cs typeface="Times New Roman"/>
            </a:endParaRPr>
          </a:p>
          <a:p>
            <a:pPr>
              <a:lnSpc>
                <a:spcPct val="100000"/>
              </a:lnSpc>
              <a:spcBef>
                <a:spcPts val="5"/>
              </a:spcBef>
            </a:pPr>
            <a:endParaRPr lang="en-US" sz="2850" dirty="0">
              <a:latin typeface="Times New Roman"/>
              <a:cs typeface="Times New Roman"/>
            </a:endParaRPr>
          </a:p>
          <a:p>
            <a:pPr>
              <a:lnSpc>
                <a:spcPct val="100000"/>
              </a:lnSpc>
              <a:spcBef>
                <a:spcPts val="5"/>
              </a:spcBef>
            </a:pPr>
            <a:endParaRPr sz="2850" dirty="0">
              <a:latin typeface="Times New Roman"/>
              <a:cs typeface="Times New Roman"/>
            </a:endParaRPr>
          </a:p>
        </p:txBody>
      </p:sp>
      <p:pic>
        <p:nvPicPr>
          <p:cNvPr id="10" name="Picture 9" descr="A gold circle with text&#10;&#10;Description automatically generated">
            <a:extLst>
              <a:ext uri="{FF2B5EF4-FFF2-40B4-BE49-F238E27FC236}">
                <a16:creationId xmlns:a16="http://schemas.microsoft.com/office/drawing/2014/main" id="{95D143FA-518E-BD1C-D046-46672C6E65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06806" y="5551736"/>
            <a:ext cx="3279452" cy="3279452"/>
          </a:xfrm>
          <a:prstGeom prst="rect">
            <a:avLst/>
          </a:prstGeom>
        </p:spPr>
      </p:pic>
      <p:pic>
        <p:nvPicPr>
          <p:cNvPr id="12" name="Picture 11" descr="A gold coin with text and images&#10;&#10;Description automatically generated">
            <a:extLst>
              <a:ext uri="{FF2B5EF4-FFF2-40B4-BE49-F238E27FC236}">
                <a16:creationId xmlns:a16="http://schemas.microsoft.com/office/drawing/2014/main" id="{FA13304A-60CF-F15D-267A-373A1B34483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68206" y="6311187"/>
            <a:ext cx="2544503" cy="2544503"/>
          </a:xfrm>
          <a:prstGeom prst="rect">
            <a:avLst/>
          </a:prstGeom>
        </p:spPr>
      </p:pic>
      <p:pic>
        <p:nvPicPr>
          <p:cNvPr id="14" name="Picture 13" descr="A gold coin with text on it&#10;&#10;Description automatically generated">
            <a:extLst>
              <a:ext uri="{FF2B5EF4-FFF2-40B4-BE49-F238E27FC236}">
                <a16:creationId xmlns:a16="http://schemas.microsoft.com/office/drawing/2014/main" id="{9D9F233B-DB1B-7883-17D4-29FDB6117B1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88025" y="6284644"/>
            <a:ext cx="2544503" cy="254450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FFA084B-3C53-57AC-51A0-60666BAE334D}"/>
              </a:ext>
            </a:extLst>
          </p:cNvPr>
          <p:cNvGrpSpPr/>
          <p:nvPr/>
        </p:nvGrpSpPr>
        <p:grpSpPr>
          <a:xfrm>
            <a:off x="990600" y="2583916"/>
            <a:ext cx="5065152" cy="4705302"/>
            <a:chOff x="6629400" y="2277200"/>
            <a:chExt cx="7507988" cy="6974588"/>
          </a:xfrm>
        </p:grpSpPr>
        <p:pic>
          <p:nvPicPr>
            <p:cNvPr id="11" name="object 4">
              <a:extLst>
                <a:ext uri="{FF2B5EF4-FFF2-40B4-BE49-F238E27FC236}">
                  <a16:creationId xmlns:a16="http://schemas.microsoft.com/office/drawing/2014/main" id="{77F18615-6FB2-6CF9-D798-A3C0B2D431F4}"/>
                </a:ext>
              </a:extLst>
            </p:cNvPr>
            <p:cNvPicPr/>
            <p:nvPr/>
          </p:nvPicPr>
          <p:blipFill>
            <a:blip r:embed="rId3" cstate="email">
              <a:extLst>
                <a:ext uri="{28A0092B-C50C-407E-A947-70E740481C1C}">
                  <a14:useLocalDpi xmlns:a14="http://schemas.microsoft.com/office/drawing/2010/main"/>
                </a:ext>
              </a:extLst>
            </a:blip>
            <a:stretch>
              <a:fillRect/>
            </a:stretch>
          </p:blipFill>
          <p:spPr>
            <a:xfrm>
              <a:off x="6629400" y="2277200"/>
              <a:ext cx="3873778" cy="5266600"/>
            </a:xfrm>
            <a:prstGeom prst="rect">
              <a:avLst/>
            </a:prstGeom>
          </p:spPr>
        </p:pic>
        <p:pic>
          <p:nvPicPr>
            <p:cNvPr id="14" name="Picture 13" descr="A bottle of alcohol with a blue and white label&#10;&#10;Description automatically generated">
              <a:extLst>
                <a:ext uri="{FF2B5EF4-FFF2-40B4-BE49-F238E27FC236}">
                  <a16:creationId xmlns:a16="http://schemas.microsoft.com/office/drawing/2014/main" id="{47919BF0-DA02-F109-A16D-B7D73FFB35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62800" y="2277200"/>
              <a:ext cx="6974588" cy="6974588"/>
            </a:xfrm>
            <a:prstGeom prst="rect">
              <a:avLst/>
            </a:prstGeom>
          </p:spPr>
        </p:pic>
      </p:grpSp>
      <p:grpSp>
        <p:nvGrpSpPr>
          <p:cNvPr id="18" name="Group 17">
            <a:extLst>
              <a:ext uri="{FF2B5EF4-FFF2-40B4-BE49-F238E27FC236}">
                <a16:creationId xmlns:a16="http://schemas.microsoft.com/office/drawing/2014/main" id="{BD4B268E-C83D-2BCA-DEA3-4743A96FBD9C}"/>
              </a:ext>
            </a:extLst>
          </p:cNvPr>
          <p:cNvGrpSpPr/>
          <p:nvPr/>
        </p:nvGrpSpPr>
        <p:grpSpPr>
          <a:xfrm>
            <a:off x="5330558" y="2495879"/>
            <a:ext cx="4883684" cy="4883684"/>
            <a:chOff x="8028957" y="2583916"/>
            <a:chExt cx="7239000" cy="7239000"/>
          </a:xfrm>
        </p:grpSpPr>
        <p:pic>
          <p:nvPicPr>
            <p:cNvPr id="12" name="object 10">
              <a:extLst>
                <a:ext uri="{FF2B5EF4-FFF2-40B4-BE49-F238E27FC236}">
                  <a16:creationId xmlns:a16="http://schemas.microsoft.com/office/drawing/2014/main" id="{A86F3E1C-9D81-D039-6081-F90136CEC2BC}"/>
                </a:ext>
              </a:extLst>
            </p:cNvPr>
            <p:cNvPicPr/>
            <p:nvPr/>
          </p:nvPicPr>
          <p:blipFill>
            <a:blip r:embed="rId5" cstate="email">
              <a:extLst>
                <a:ext uri="{28A0092B-C50C-407E-A947-70E740481C1C}">
                  <a14:useLocalDpi xmlns:a14="http://schemas.microsoft.com/office/drawing/2010/main"/>
                </a:ext>
              </a:extLst>
            </a:blip>
            <a:stretch>
              <a:fillRect/>
            </a:stretch>
          </p:blipFill>
          <p:spPr>
            <a:xfrm>
              <a:off x="8153400" y="2583916"/>
              <a:ext cx="3495057" cy="5266600"/>
            </a:xfrm>
            <a:prstGeom prst="rect">
              <a:avLst/>
            </a:prstGeom>
          </p:spPr>
        </p:pic>
        <p:pic>
          <p:nvPicPr>
            <p:cNvPr id="16" name="Picture 15" descr="A blue bottle with a white label&#10;&#10;Description automatically generated">
              <a:extLst>
                <a:ext uri="{FF2B5EF4-FFF2-40B4-BE49-F238E27FC236}">
                  <a16:creationId xmlns:a16="http://schemas.microsoft.com/office/drawing/2014/main" id="{FE985BB6-65C7-14D7-22DB-46E241E7FA7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28957" y="2583916"/>
              <a:ext cx="7239000" cy="7239000"/>
            </a:xfrm>
            <a:prstGeom prst="rect">
              <a:avLst/>
            </a:prstGeom>
          </p:spPr>
        </p:pic>
      </p:grpSp>
      <p:pic>
        <p:nvPicPr>
          <p:cNvPr id="20" name="Picture 19" descr="A blue text on a black background&#10;&#10;Description automatically generated">
            <a:extLst>
              <a:ext uri="{FF2B5EF4-FFF2-40B4-BE49-F238E27FC236}">
                <a16:creationId xmlns:a16="http://schemas.microsoft.com/office/drawing/2014/main" id="{09B90B14-3C10-F42E-B604-8D2DA46BB45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231561" y="286913"/>
            <a:ext cx="3712211" cy="1035474"/>
          </a:xfrm>
          <a:prstGeom prst="rect">
            <a:avLst/>
          </a:prstGeom>
        </p:spPr>
      </p:pic>
      <p:sp>
        <p:nvSpPr>
          <p:cNvPr id="2" name="TextBox 1">
            <a:extLst>
              <a:ext uri="{FF2B5EF4-FFF2-40B4-BE49-F238E27FC236}">
                <a16:creationId xmlns:a16="http://schemas.microsoft.com/office/drawing/2014/main" id="{2EE39B80-EF2C-A86F-7C5C-25DA03E03458}"/>
              </a:ext>
            </a:extLst>
          </p:cNvPr>
          <p:cNvSpPr txBox="1"/>
          <p:nvPr/>
        </p:nvSpPr>
        <p:spPr>
          <a:xfrm>
            <a:off x="152400" y="172606"/>
            <a:ext cx="6688049" cy="2308324"/>
          </a:xfrm>
          <a:prstGeom prst="rect">
            <a:avLst/>
          </a:prstGeom>
          <a:noFill/>
        </p:spPr>
        <p:txBody>
          <a:bodyPr wrap="none" rtlCol="0">
            <a:spAutoFit/>
          </a:bodyPr>
          <a:lstStyle/>
          <a:p>
            <a:r>
              <a:rPr lang="en-US" sz="7200" dirty="0">
                <a:solidFill>
                  <a:srgbClr val="002060"/>
                </a:solidFill>
                <a:latin typeface="Britannic Bold" panose="020B0903060703020204" pitchFamily="34" charset="77"/>
              </a:rPr>
              <a:t>Azulejos Classic</a:t>
            </a:r>
          </a:p>
          <a:p>
            <a:r>
              <a:rPr lang="en-US" sz="7200" dirty="0">
                <a:solidFill>
                  <a:srgbClr val="002060"/>
                </a:solidFill>
                <a:latin typeface="Britannic Bold" panose="020B0903060703020204" pitchFamily="34" charset="77"/>
              </a:rPr>
              <a:t>Collection</a:t>
            </a:r>
          </a:p>
        </p:txBody>
      </p:sp>
      <p:pic>
        <p:nvPicPr>
          <p:cNvPr id="21" name="Picture 20" descr="A blue bottle with white and blue design on it&#10;&#10;Description automatically generated">
            <a:extLst>
              <a:ext uri="{FF2B5EF4-FFF2-40B4-BE49-F238E27FC236}">
                <a16:creationId xmlns:a16="http://schemas.microsoft.com/office/drawing/2014/main" id="{369AE610-071F-3077-967B-897F83E2B47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49651" y="7744974"/>
            <a:ext cx="2131783" cy="2338752"/>
          </a:xfrm>
          <a:prstGeom prst="rect">
            <a:avLst/>
          </a:prstGeom>
        </p:spPr>
      </p:pic>
      <p:pic>
        <p:nvPicPr>
          <p:cNvPr id="27" name="Picture 26" descr="A bottle of tequila with a bow and berries&#10;&#10;Description automatically generated">
            <a:extLst>
              <a:ext uri="{FF2B5EF4-FFF2-40B4-BE49-F238E27FC236}">
                <a16:creationId xmlns:a16="http://schemas.microsoft.com/office/drawing/2014/main" id="{829137D7-247D-827E-0091-55693B34B03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969345" y="7730429"/>
            <a:ext cx="1942724" cy="2338753"/>
          </a:xfrm>
          <a:prstGeom prst="rect">
            <a:avLst/>
          </a:prstGeom>
        </p:spPr>
      </p:pic>
      <p:pic>
        <p:nvPicPr>
          <p:cNvPr id="29" name="Picture 28" descr="A blue bottle with white label and ornaments&#10;&#10;Description automatically generated">
            <a:extLst>
              <a:ext uri="{FF2B5EF4-FFF2-40B4-BE49-F238E27FC236}">
                <a16:creationId xmlns:a16="http://schemas.microsoft.com/office/drawing/2014/main" id="{52B0D6D0-647F-376A-3622-B5E80B02A72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497074" y="7744973"/>
            <a:ext cx="2383678" cy="2338753"/>
          </a:xfrm>
          <a:prstGeom prst="rect">
            <a:avLst/>
          </a:prstGeom>
        </p:spPr>
      </p:pic>
      <p:pic>
        <p:nvPicPr>
          <p:cNvPr id="33" name="Picture 32" descr="A bottle of alcohol and a glass of liquid on a wood surface&#10;&#10;Description automatically generated">
            <a:extLst>
              <a:ext uri="{FF2B5EF4-FFF2-40B4-BE49-F238E27FC236}">
                <a16:creationId xmlns:a16="http://schemas.microsoft.com/office/drawing/2014/main" id="{21EAFE9C-A6A1-A140-5F26-C99D736E2319}"/>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0" y="7744974"/>
            <a:ext cx="2081612" cy="2340339"/>
          </a:xfrm>
          <a:prstGeom prst="rect">
            <a:avLst/>
          </a:prstGeom>
        </p:spPr>
      </p:pic>
      <p:pic>
        <p:nvPicPr>
          <p:cNvPr id="23" name="Picture 22" descr="A bottle of alcohol and a cigar&#10;&#10;Description automatically generated">
            <a:extLst>
              <a:ext uri="{FF2B5EF4-FFF2-40B4-BE49-F238E27FC236}">
                <a16:creationId xmlns:a16="http://schemas.microsoft.com/office/drawing/2014/main" id="{10DED129-BC11-112A-0322-613357CE78E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363858" y="7744974"/>
            <a:ext cx="2081612" cy="2338752"/>
          </a:xfrm>
          <a:prstGeom prst="rect">
            <a:avLst/>
          </a:prstGeom>
        </p:spPr>
      </p:pic>
      <p:pic>
        <p:nvPicPr>
          <p:cNvPr id="25" name="Picture 24" descr="A glass bottle and a drink&#10;&#10;Description automatically generated">
            <a:extLst>
              <a:ext uri="{FF2B5EF4-FFF2-40B4-BE49-F238E27FC236}">
                <a16:creationId xmlns:a16="http://schemas.microsoft.com/office/drawing/2014/main" id="{8990A5B1-53B1-8FF3-A605-E871C61B9692}"/>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3435944" y="7744974"/>
            <a:ext cx="1852981" cy="2338752"/>
          </a:xfrm>
          <a:prstGeom prst="rect">
            <a:avLst/>
          </a:prstGeom>
        </p:spPr>
      </p:pic>
      <p:pic>
        <p:nvPicPr>
          <p:cNvPr id="35" name="Picture 34">
            <a:extLst>
              <a:ext uri="{FF2B5EF4-FFF2-40B4-BE49-F238E27FC236}">
                <a16:creationId xmlns:a16="http://schemas.microsoft.com/office/drawing/2014/main" id="{E082A453-C4D2-67C0-DB83-2D6952C5D8CC}"/>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980351" y="7729636"/>
            <a:ext cx="2344438" cy="2340340"/>
          </a:xfrm>
          <a:prstGeom prst="rect">
            <a:avLst/>
          </a:prstGeom>
        </p:spPr>
      </p:pic>
      <p:sp>
        <p:nvSpPr>
          <p:cNvPr id="36" name="object 2">
            <a:extLst>
              <a:ext uri="{FF2B5EF4-FFF2-40B4-BE49-F238E27FC236}">
                <a16:creationId xmlns:a16="http://schemas.microsoft.com/office/drawing/2014/main" id="{7DA96241-946C-D69D-02EE-4CE8B8789B84}"/>
              </a:ext>
            </a:extLst>
          </p:cNvPr>
          <p:cNvSpPr txBox="1"/>
          <p:nvPr/>
        </p:nvSpPr>
        <p:spPr>
          <a:xfrm>
            <a:off x="9296399" y="1432836"/>
            <a:ext cx="6020599" cy="6060826"/>
          </a:xfrm>
          <a:prstGeom prst="rect">
            <a:avLst/>
          </a:prstGeom>
        </p:spPr>
        <p:txBody>
          <a:bodyPr vert="horz" wrap="square" lIns="0" tIns="6985" rIns="0" bIns="0" rtlCol="0">
            <a:spAutoFit/>
          </a:bodyPr>
          <a:lstStyle/>
          <a:p>
            <a:pPr marL="584200" marR="71120" indent="-571500">
              <a:lnSpc>
                <a:spcPct val="101600"/>
              </a:lnSpc>
              <a:spcBef>
                <a:spcPts val="55"/>
              </a:spcBef>
              <a:buFont typeface="Arial" panose="020B0604020202020204" pitchFamily="34" charset="0"/>
              <a:buChar char="•"/>
            </a:pPr>
            <a:r>
              <a:rPr lang="en-US" sz="3200" dirty="0">
                <a:solidFill>
                  <a:srgbClr val="002060"/>
                </a:solidFill>
                <a:latin typeface="Lato" panose="020F0502020204030203" pitchFamily="34" charset="0"/>
                <a:ea typeface="Lato" panose="020F0502020204030203" pitchFamily="34" charset="0"/>
                <a:cs typeface="Lato" panose="020F0502020204030203" pitchFamily="34" charset="0"/>
              </a:rPr>
              <a:t>Blanco is contained in </a:t>
            </a:r>
          </a:p>
          <a:p>
            <a:pPr marL="12700" marR="71120">
              <a:lnSpc>
                <a:spcPct val="101600"/>
              </a:lnSpc>
              <a:spcBef>
                <a:spcPts val="55"/>
              </a:spcBef>
            </a:pPr>
            <a:r>
              <a:rPr lang="en-US" sz="3200" dirty="0">
                <a:solidFill>
                  <a:srgbClr val="002060"/>
                </a:solidFill>
                <a:latin typeface="Lato" panose="020F0502020204030203" pitchFamily="34" charset="0"/>
                <a:ea typeface="Lato" panose="020F0502020204030203" pitchFamily="34" charset="0"/>
                <a:cs typeface="Lato" panose="020F0502020204030203" pitchFamily="34" charset="0"/>
              </a:rPr>
              <a:t>transparent recycled artisan glass bottle with ceramic “azulejo tile” label. </a:t>
            </a:r>
          </a:p>
          <a:p>
            <a:pPr marL="584200" marR="71120" indent="-571500">
              <a:lnSpc>
                <a:spcPct val="101600"/>
              </a:lnSpc>
              <a:spcBef>
                <a:spcPts val="55"/>
              </a:spcBef>
              <a:buFont typeface="Arial" panose="020B0604020202020204" pitchFamily="34" charset="0"/>
              <a:buChar char="•"/>
            </a:pPr>
            <a:r>
              <a:rPr lang="en-US" sz="3200" dirty="0">
                <a:solidFill>
                  <a:srgbClr val="002060"/>
                </a:solidFill>
                <a:latin typeface="Lato" panose="020F0502020204030203" pitchFamily="34" charset="0"/>
                <a:ea typeface="Lato" panose="020F0502020204030203" pitchFamily="34" charset="0"/>
                <a:cs typeface="Lato" panose="020F0502020204030203" pitchFamily="34" charset="0"/>
              </a:rPr>
              <a:t>Reposado is contained in a </a:t>
            </a:r>
          </a:p>
          <a:p>
            <a:pPr marL="12700" marR="71120">
              <a:lnSpc>
                <a:spcPct val="101600"/>
              </a:lnSpc>
              <a:spcBef>
                <a:spcPts val="55"/>
              </a:spcBef>
            </a:pPr>
            <a:r>
              <a:rPr lang="en-US" sz="3200" dirty="0">
                <a:solidFill>
                  <a:srgbClr val="002060"/>
                </a:solidFill>
                <a:latin typeface="Lato" panose="020F0502020204030203" pitchFamily="34" charset="0"/>
                <a:ea typeface="Lato" panose="020F0502020204030203" pitchFamily="34" charset="0"/>
                <a:cs typeface="Lato" panose="020F0502020204030203" pitchFamily="34" charset="0"/>
              </a:rPr>
              <a:t>real cobalt glass artisan bottle also with a ceramic “azulejo tile” label.</a:t>
            </a:r>
          </a:p>
          <a:p>
            <a:pPr marL="584200" marR="71120" indent="-571500">
              <a:lnSpc>
                <a:spcPct val="101600"/>
              </a:lnSpc>
              <a:spcBef>
                <a:spcPts val="55"/>
              </a:spcBef>
              <a:buFont typeface="Arial" panose="020B0604020202020204" pitchFamily="34" charset="0"/>
              <a:buChar char="•"/>
            </a:pPr>
            <a:r>
              <a:rPr lang="en-US" sz="3200" dirty="0">
                <a:solidFill>
                  <a:srgbClr val="002060"/>
                </a:solidFill>
                <a:latin typeface="Lato" panose="020F0502020204030203" pitchFamily="34" charset="0"/>
                <a:ea typeface="Lato" panose="020F0502020204030203" pitchFamily="34" charset="0"/>
                <a:cs typeface="Lato" panose="020F0502020204030203" pitchFamily="34" charset="0"/>
              </a:rPr>
              <a:t>The fusion of two very</a:t>
            </a:r>
          </a:p>
          <a:p>
            <a:pPr marL="12700" marR="71120">
              <a:lnSpc>
                <a:spcPct val="101600"/>
              </a:lnSpc>
              <a:spcBef>
                <a:spcPts val="55"/>
              </a:spcBef>
            </a:pPr>
            <a:r>
              <a:rPr lang="en-US" sz="3200" dirty="0">
                <a:solidFill>
                  <a:srgbClr val="002060"/>
                </a:solidFill>
                <a:latin typeface="Lato" panose="020F0502020204030203" pitchFamily="34" charset="0"/>
                <a:ea typeface="Lato" panose="020F0502020204030203" pitchFamily="34" charset="0"/>
                <a:cs typeface="Lato" panose="020F0502020204030203" pitchFamily="34" charset="0"/>
              </a:rPr>
              <a:t>Important Mexican art styles (artisan glass and ceramic) make this bottle extremely unique.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3">
            <a:extLst>
              <a:ext uri="{FF2B5EF4-FFF2-40B4-BE49-F238E27FC236}">
                <a16:creationId xmlns:a16="http://schemas.microsoft.com/office/drawing/2014/main" id="{BF9F95F7-482E-CB63-BE1D-D07634C094A3}"/>
              </a:ext>
            </a:extLst>
          </p:cNvPr>
          <p:cNvPicPr/>
          <p:nvPr/>
        </p:nvPicPr>
        <p:blipFill>
          <a:blip r:embed="rId3" cstate="email">
            <a:extLst>
              <a:ext uri="{28A0092B-C50C-407E-A947-70E740481C1C}">
                <a14:useLocalDpi xmlns:a14="http://schemas.microsoft.com/office/drawing/2010/main"/>
              </a:ext>
            </a:extLst>
          </a:blip>
          <a:stretch>
            <a:fillRect/>
          </a:stretch>
        </p:blipFill>
        <p:spPr>
          <a:xfrm>
            <a:off x="4648200" y="2415674"/>
            <a:ext cx="2375011" cy="3578833"/>
          </a:xfrm>
          <a:prstGeom prst="rect">
            <a:avLst/>
          </a:prstGeom>
        </p:spPr>
      </p:pic>
      <p:pic>
        <p:nvPicPr>
          <p:cNvPr id="16" name="object 15">
            <a:extLst>
              <a:ext uri="{FF2B5EF4-FFF2-40B4-BE49-F238E27FC236}">
                <a16:creationId xmlns:a16="http://schemas.microsoft.com/office/drawing/2014/main" id="{CF361A83-1609-17C7-8CA3-500DB7078FEB}"/>
              </a:ext>
            </a:extLst>
          </p:cNvPr>
          <p:cNvPicPr/>
          <p:nvPr/>
        </p:nvPicPr>
        <p:blipFill>
          <a:blip r:embed="rId4" cstate="email">
            <a:extLst>
              <a:ext uri="{28A0092B-C50C-407E-A947-70E740481C1C}">
                <a14:useLocalDpi xmlns:a14="http://schemas.microsoft.com/office/drawing/2010/main"/>
              </a:ext>
            </a:extLst>
          </a:blip>
          <a:stretch>
            <a:fillRect/>
          </a:stretch>
        </p:blipFill>
        <p:spPr>
          <a:xfrm>
            <a:off x="2590800" y="2415674"/>
            <a:ext cx="2360843" cy="3557484"/>
          </a:xfrm>
          <a:prstGeom prst="rect">
            <a:avLst/>
          </a:prstGeom>
        </p:spPr>
      </p:pic>
      <p:pic>
        <p:nvPicPr>
          <p:cNvPr id="10" name="object 10"/>
          <p:cNvPicPr/>
          <p:nvPr/>
        </p:nvPicPr>
        <p:blipFill>
          <a:blip r:embed="rId5" cstate="email">
            <a:extLst>
              <a:ext uri="{28A0092B-C50C-407E-A947-70E740481C1C}">
                <a14:useLocalDpi xmlns:a14="http://schemas.microsoft.com/office/drawing/2010/main"/>
              </a:ext>
            </a:extLst>
          </a:blip>
          <a:stretch>
            <a:fillRect/>
          </a:stretch>
        </p:blipFill>
        <p:spPr>
          <a:xfrm>
            <a:off x="373042" y="2415674"/>
            <a:ext cx="2342171" cy="3584979"/>
          </a:xfrm>
          <a:prstGeom prst="rect">
            <a:avLst/>
          </a:prstGeom>
        </p:spPr>
      </p:pic>
      <p:pic>
        <p:nvPicPr>
          <p:cNvPr id="19" name="Picture 18" descr="A blue text on a black background&#10;&#10;Description automatically generated">
            <a:extLst>
              <a:ext uri="{FF2B5EF4-FFF2-40B4-BE49-F238E27FC236}">
                <a16:creationId xmlns:a16="http://schemas.microsoft.com/office/drawing/2014/main" id="{3DED9C9D-0ADF-62B5-2B18-40649666DB0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231561" y="286913"/>
            <a:ext cx="3712211" cy="1035474"/>
          </a:xfrm>
          <a:prstGeom prst="rect">
            <a:avLst/>
          </a:prstGeom>
        </p:spPr>
      </p:pic>
      <p:pic>
        <p:nvPicPr>
          <p:cNvPr id="5" name="Picture 4" descr="A group of colorful ceramic bottles&#10;&#10;Description automatically generated">
            <a:extLst>
              <a:ext uri="{FF2B5EF4-FFF2-40B4-BE49-F238E27FC236}">
                <a16:creationId xmlns:a16="http://schemas.microsoft.com/office/drawing/2014/main" id="{E8AD3C9E-5C68-50B7-3BE6-FB44A91034A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511" b="-1"/>
          <a:stretch/>
        </p:blipFill>
        <p:spPr>
          <a:xfrm>
            <a:off x="925052" y="2455128"/>
            <a:ext cx="7596539" cy="4213726"/>
          </a:xfrm>
          <a:prstGeom prst="rect">
            <a:avLst/>
          </a:prstGeom>
        </p:spPr>
      </p:pic>
      <p:sp>
        <p:nvSpPr>
          <p:cNvPr id="18" name="TextBox 17">
            <a:extLst>
              <a:ext uri="{FF2B5EF4-FFF2-40B4-BE49-F238E27FC236}">
                <a16:creationId xmlns:a16="http://schemas.microsoft.com/office/drawing/2014/main" id="{8AE2FDB2-438E-7081-3509-AEB566ED62D2}"/>
              </a:ext>
            </a:extLst>
          </p:cNvPr>
          <p:cNvSpPr txBox="1"/>
          <p:nvPr/>
        </p:nvSpPr>
        <p:spPr>
          <a:xfrm>
            <a:off x="152400" y="172606"/>
            <a:ext cx="7258718" cy="2308324"/>
          </a:xfrm>
          <a:prstGeom prst="rect">
            <a:avLst/>
          </a:prstGeom>
          <a:noFill/>
        </p:spPr>
        <p:txBody>
          <a:bodyPr wrap="square" rtlCol="0">
            <a:spAutoFit/>
          </a:bodyPr>
          <a:lstStyle/>
          <a:p>
            <a:r>
              <a:rPr lang="en-US" sz="7200" dirty="0">
                <a:solidFill>
                  <a:srgbClr val="002060"/>
                </a:solidFill>
                <a:latin typeface="Britannic Bold" panose="020B0903060703020204" pitchFamily="34" charset="77"/>
              </a:rPr>
              <a:t>Azulejos Talavera</a:t>
            </a:r>
          </a:p>
          <a:p>
            <a:r>
              <a:rPr lang="en-US" sz="7200" dirty="0">
                <a:solidFill>
                  <a:srgbClr val="002060"/>
                </a:solidFill>
                <a:latin typeface="Britannic Bold" panose="020B0903060703020204" pitchFamily="34" charset="77"/>
              </a:rPr>
              <a:t>Collection</a:t>
            </a:r>
          </a:p>
        </p:txBody>
      </p:sp>
      <p:pic>
        <p:nvPicPr>
          <p:cNvPr id="21" name="Picture 20" descr="A group of bottles in front of a plant&#10;&#10;Description automatically generated">
            <a:extLst>
              <a:ext uri="{FF2B5EF4-FFF2-40B4-BE49-F238E27FC236}">
                <a16:creationId xmlns:a16="http://schemas.microsoft.com/office/drawing/2014/main" id="{79FD5515-2640-3256-71C9-1653CA47B8A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114252" y="7639902"/>
            <a:ext cx="1777578" cy="2418498"/>
          </a:xfrm>
          <a:prstGeom prst="rect">
            <a:avLst/>
          </a:prstGeom>
        </p:spPr>
      </p:pic>
      <p:pic>
        <p:nvPicPr>
          <p:cNvPr id="23" name="Picture 22" descr="A group of colorful objects on a table&#10;&#10;Description automatically generated">
            <a:extLst>
              <a:ext uri="{FF2B5EF4-FFF2-40B4-BE49-F238E27FC236}">
                <a16:creationId xmlns:a16="http://schemas.microsoft.com/office/drawing/2014/main" id="{AD7A5C28-E544-7BCB-5784-53C9F0DA976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25995" y="7642726"/>
            <a:ext cx="1778435" cy="2415674"/>
          </a:xfrm>
          <a:prstGeom prst="rect">
            <a:avLst/>
          </a:prstGeom>
        </p:spPr>
      </p:pic>
      <p:pic>
        <p:nvPicPr>
          <p:cNvPr id="25" name="Picture 24" descr="A bottle and glasses of alcohol&#10;&#10;Description automatically generated">
            <a:extLst>
              <a:ext uri="{FF2B5EF4-FFF2-40B4-BE49-F238E27FC236}">
                <a16:creationId xmlns:a16="http://schemas.microsoft.com/office/drawing/2014/main" id="{69A03966-D13F-9AED-F358-F1DC12238B9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0" y="7633438"/>
            <a:ext cx="1779821" cy="2426383"/>
          </a:xfrm>
          <a:prstGeom prst="rect">
            <a:avLst/>
          </a:prstGeom>
        </p:spPr>
      </p:pic>
      <p:pic>
        <p:nvPicPr>
          <p:cNvPr id="27" name="Picture 26" descr="A blue and white bottle with a lid&#10;&#10;Description automatically generated">
            <a:extLst>
              <a:ext uri="{FF2B5EF4-FFF2-40B4-BE49-F238E27FC236}">
                <a16:creationId xmlns:a16="http://schemas.microsoft.com/office/drawing/2014/main" id="{8E474F96-4ED9-4414-49F4-9B62774B448D}"/>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1850378" y="7647790"/>
            <a:ext cx="2110436" cy="2410610"/>
          </a:xfrm>
          <a:prstGeom prst="rect">
            <a:avLst/>
          </a:prstGeom>
        </p:spPr>
      </p:pic>
      <p:pic>
        <p:nvPicPr>
          <p:cNvPr id="29" name="Picture 28" descr="A plate of food on a table&#10;&#10;Description automatically generated">
            <a:extLst>
              <a:ext uri="{FF2B5EF4-FFF2-40B4-BE49-F238E27FC236}">
                <a16:creationId xmlns:a16="http://schemas.microsoft.com/office/drawing/2014/main" id="{B6953699-147E-CC46-80AA-8FEF5D48FA9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234640" y="7643347"/>
            <a:ext cx="1550947" cy="2419325"/>
          </a:xfrm>
          <a:prstGeom prst="rect">
            <a:avLst/>
          </a:prstGeom>
        </p:spPr>
      </p:pic>
      <p:pic>
        <p:nvPicPr>
          <p:cNvPr id="31" name="Picture 30" descr="A bottle of alcohol next to a glass of liquid&#10;&#10;Description automatically generated">
            <a:extLst>
              <a:ext uri="{FF2B5EF4-FFF2-40B4-BE49-F238E27FC236}">
                <a16:creationId xmlns:a16="http://schemas.microsoft.com/office/drawing/2014/main" id="{755C112C-1257-6E27-F8EE-E2AA588B873B}"/>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650604" y="7641305"/>
            <a:ext cx="2405470" cy="2408619"/>
          </a:xfrm>
          <a:prstGeom prst="rect">
            <a:avLst/>
          </a:prstGeom>
        </p:spPr>
      </p:pic>
      <p:pic>
        <p:nvPicPr>
          <p:cNvPr id="33" name="Picture 32">
            <a:extLst>
              <a:ext uri="{FF2B5EF4-FFF2-40B4-BE49-F238E27FC236}">
                <a16:creationId xmlns:a16="http://schemas.microsoft.com/office/drawing/2014/main" id="{FCE8FDEB-B104-05E2-6BAF-F2D97C79B567}"/>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7950394" y="7647790"/>
            <a:ext cx="2219455" cy="2426217"/>
          </a:xfrm>
          <a:prstGeom prst="rect">
            <a:avLst/>
          </a:prstGeom>
        </p:spPr>
      </p:pic>
      <p:pic>
        <p:nvPicPr>
          <p:cNvPr id="35" name="Picture 34">
            <a:extLst>
              <a:ext uri="{FF2B5EF4-FFF2-40B4-BE49-F238E27FC236}">
                <a16:creationId xmlns:a16="http://schemas.microsoft.com/office/drawing/2014/main" id="{B4B4AA94-5FB7-FB9D-EB8A-33A1A698D519}"/>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4025605" y="7647790"/>
            <a:ext cx="1519824" cy="2410610"/>
          </a:xfrm>
          <a:prstGeom prst="rect">
            <a:avLst/>
          </a:prstGeom>
        </p:spPr>
      </p:pic>
      <p:sp>
        <p:nvSpPr>
          <p:cNvPr id="36" name="object 2">
            <a:extLst>
              <a:ext uri="{FF2B5EF4-FFF2-40B4-BE49-F238E27FC236}">
                <a16:creationId xmlns:a16="http://schemas.microsoft.com/office/drawing/2014/main" id="{B4BBF485-1BBA-4071-A434-30F45D8E1835}"/>
              </a:ext>
            </a:extLst>
          </p:cNvPr>
          <p:cNvSpPr txBox="1"/>
          <p:nvPr/>
        </p:nvSpPr>
        <p:spPr>
          <a:xfrm>
            <a:off x="8686800" y="1752600"/>
            <a:ext cx="6705600" cy="4553875"/>
          </a:xfrm>
          <a:prstGeom prst="rect">
            <a:avLst/>
          </a:prstGeom>
        </p:spPr>
        <p:txBody>
          <a:bodyPr vert="horz" wrap="square" lIns="0" tIns="6985" rIns="0" bIns="0" rtlCol="0">
            <a:spAutoFit/>
          </a:bodyPr>
          <a:lstStyle/>
          <a:p>
            <a:pPr marL="584200" marR="71120" indent="-571500">
              <a:lnSpc>
                <a:spcPct val="101600"/>
              </a:lnSpc>
              <a:spcBef>
                <a:spcPts val="55"/>
              </a:spcBef>
              <a:buFont typeface="Arial" panose="020B0604020202020204" pitchFamily="34" charset="0"/>
              <a:buChar char="•"/>
            </a:pPr>
            <a:r>
              <a:rPr lang="en-US" sz="3200" dirty="0">
                <a:solidFill>
                  <a:srgbClr val="002060"/>
                </a:solidFill>
                <a:latin typeface="Lato" panose="020F0502020204030203" pitchFamily="34" charset="0"/>
                <a:ea typeface="Lato" panose="020F0502020204030203" pitchFamily="34" charset="0"/>
                <a:cs typeface="Lato" panose="020F0502020204030203" pitchFamily="34" charset="0"/>
              </a:rPr>
              <a:t>Mexican Hand-Painted ceramic </a:t>
            </a:r>
          </a:p>
          <a:p>
            <a:pPr marL="12700" marR="71120">
              <a:lnSpc>
                <a:spcPct val="101600"/>
              </a:lnSpc>
              <a:spcBef>
                <a:spcPts val="55"/>
              </a:spcBef>
            </a:pPr>
            <a:r>
              <a:rPr lang="en-US" sz="3200" dirty="0">
                <a:solidFill>
                  <a:srgbClr val="002060"/>
                </a:solidFill>
                <a:latin typeface="Lato" panose="020F0502020204030203" pitchFamily="34" charset="0"/>
                <a:ea typeface="Lato" panose="020F0502020204030203" pitchFamily="34" charset="0"/>
                <a:cs typeface="Lato" panose="020F0502020204030203" pitchFamily="34" charset="0"/>
              </a:rPr>
              <a:t>in the style of “azulejo tiles” label. </a:t>
            </a:r>
          </a:p>
          <a:p>
            <a:pPr marL="584200" marR="71120" indent="-571500">
              <a:lnSpc>
                <a:spcPct val="101600"/>
              </a:lnSpc>
              <a:spcBef>
                <a:spcPts val="55"/>
              </a:spcBef>
              <a:buFont typeface="Arial" panose="020B0604020202020204" pitchFamily="34" charset="0"/>
              <a:buChar char="•"/>
            </a:pPr>
            <a:r>
              <a:rPr lang="en-US" sz="3200" dirty="0">
                <a:solidFill>
                  <a:srgbClr val="002060"/>
                </a:solidFill>
                <a:latin typeface="Lato" panose="020F0502020204030203" pitchFamily="34" charset="0"/>
                <a:ea typeface="Lato" panose="020F0502020204030203" pitchFamily="34" charset="0"/>
                <a:cs typeface="Lato" panose="020F0502020204030203" pitchFamily="34" charset="0"/>
              </a:rPr>
              <a:t>All three unique intricate design</a:t>
            </a:r>
          </a:p>
          <a:p>
            <a:pPr marL="12700" marR="71120">
              <a:lnSpc>
                <a:spcPct val="101600"/>
              </a:lnSpc>
              <a:spcBef>
                <a:spcPts val="55"/>
              </a:spcBef>
            </a:pPr>
            <a:r>
              <a:rPr lang="en-US" sz="3200" dirty="0">
                <a:solidFill>
                  <a:srgbClr val="002060"/>
                </a:solidFill>
                <a:latin typeface="Lato" panose="020F0502020204030203" pitchFamily="34" charset="0"/>
                <a:ea typeface="Lato" panose="020F0502020204030203" pitchFamily="34" charset="0"/>
                <a:cs typeface="Lato" panose="020F0502020204030203" pitchFamily="34" charset="0"/>
              </a:rPr>
              <a:t>in every case (2 bottles of each)</a:t>
            </a:r>
          </a:p>
          <a:p>
            <a:pPr marL="584200" marR="71120" indent="-571500">
              <a:lnSpc>
                <a:spcPct val="101600"/>
              </a:lnSpc>
              <a:spcBef>
                <a:spcPts val="55"/>
              </a:spcBef>
              <a:buFont typeface="Arial" panose="020B0604020202020204" pitchFamily="34" charset="0"/>
              <a:buChar char="•"/>
            </a:pPr>
            <a:r>
              <a:rPr lang="en-US" sz="3200" dirty="0">
                <a:solidFill>
                  <a:srgbClr val="002060"/>
                </a:solidFill>
                <a:latin typeface="Lato" panose="020F0502020204030203" pitchFamily="34" charset="0"/>
                <a:ea typeface="Lato" panose="020F0502020204030203" pitchFamily="34" charset="0"/>
                <a:cs typeface="Lato" panose="020F0502020204030203" pitchFamily="34" charset="0"/>
              </a:rPr>
              <a:t>This decanter bottle is a piece of</a:t>
            </a:r>
          </a:p>
          <a:p>
            <a:pPr marL="12700" marR="71120">
              <a:lnSpc>
                <a:spcPct val="101600"/>
              </a:lnSpc>
              <a:spcBef>
                <a:spcPts val="55"/>
              </a:spcBef>
            </a:pPr>
            <a:r>
              <a:rPr lang="en-US" sz="3200" dirty="0">
                <a:solidFill>
                  <a:srgbClr val="002060"/>
                </a:solidFill>
                <a:latin typeface="Lato" panose="020F0502020204030203" pitchFamily="34" charset="0"/>
                <a:ea typeface="Lato" panose="020F0502020204030203" pitchFamily="34" charset="0"/>
                <a:cs typeface="Lato" panose="020F0502020204030203" pitchFamily="34" charset="0"/>
              </a:rPr>
              <a:t>art on its own and will never be thrown away. Great option for a luxury spirits collector as well as people who appreciate art.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F8AD69E7-5224-CBB7-B6BE-760F168DD16C}"/>
              </a:ext>
            </a:extLst>
          </p:cNvPr>
          <p:cNvGrpSpPr/>
          <p:nvPr/>
        </p:nvGrpSpPr>
        <p:grpSpPr>
          <a:xfrm>
            <a:off x="84105" y="2712641"/>
            <a:ext cx="11675740" cy="3699381"/>
            <a:chOff x="135954" y="2634755"/>
            <a:chExt cx="11675740" cy="3699381"/>
          </a:xfrm>
        </p:grpSpPr>
        <p:pic>
          <p:nvPicPr>
            <p:cNvPr id="31" name="object 9">
              <a:extLst>
                <a:ext uri="{FF2B5EF4-FFF2-40B4-BE49-F238E27FC236}">
                  <a16:creationId xmlns:a16="http://schemas.microsoft.com/office/drawing/2014/main" id="{05845CE6-1839-34ED-A578-921878367655}"/>
                </a:ext>
              </a:extLst>
            </p:cNvPr>
            <p:cNvPicPr/>
            <p:nvPr/>
          </p:nvPicPr>
          <p:blipFill>
            <a:blip r:embed="rId3" cstate="email">
              <a:extLst>
                <a:ext uri="{28A0092B-C50C-407E-A947-70E740481C1C}">
                  <a14:useLocalDpi xmlns:a14="http://schemas.microsoft.com/office/drawing/2010/main"/>
                </a:ext>
              </a:extLst>
            </a:blip>
            <a:stretch>
              <a:fillRect/>
            </a:stretch>
          </p:blipFill>
          <p:spPr>
            <a:xfrm>
              <a:off x="8445838" y="2634792"/>
              <a:ext cx="2086220" cy="3143662"/>
            </a:xfrm>
            <a:prstGeom prst="rect">
              <a:avLst/>
            </a:prstGeom>
          </p:spPr>
        </p:pic>
        <p:pic>
          <p:nvPicPr>
            <p:cNvPr id="28" name="object 4">
              <a:extLst>
                <a:ext uri="{FF2B5EF4-FFF2-40B4-BE49-F238E27FC236}">
                  <a16:creationId xmlns:a16="http://schemas.microsoft.com/office/drawing/2014/main" id="{109EAC9C-C28F-05BF-4B85-A2D60F173DD2}"/>
                </a:ext>
              </a:extLst>
            </p:cNvPr>
            <p:cNvPicPr/>
            <p:nvPr/>
          </p:nvPicPr>
          <p:blipFill>
            <a:blip r:embed="rId4" cstate="email">
              <a:extLst>
                <a:ext uri="{28A0092B-C50C-407E-A947-70E740481C1C}">
                  <a14:useLocalDpi xmlns:a14="http://schemas.microsoft.com/office/drawing/2010/main"/>
                </a:ext>
              </a:extLst>
            </a:blip>
            <a:stretch>
              <a:fillRect/>
            </a:stretch>
          </p:blipFill>
          <p:spPr>
            <a:xfrm>
              <a:off x="3375918" y="2634792"/>
              <a:ext cx="2086220" cy="3143662"/>
            </a:xfrm>
            <a:prstGeom prst="rect">
              <a:avLst/>
            </a:prstGeom>
          </p:spPr>
        </p:pic>
        <p:pic>
          <p:nvPicPr>
            <p:cNvPr id="19" name="object 11">
              <a:extLst>
                <a:ext uri="{FF2B5EF4-FFF2-40B4-BE49-F238E27FC236}">
                  <a16:creationId xmlns:a16="http://schemas.microsoft.com/office/drawing/2014/main" id="{BC6CDD7A-9DB0-6691-1212-0D05FF6367AD}"/>
                </a:ext>
              </a:extLst>
            </p:cNvPr>
            <p:cNvPicPr/>
            <p:nvPr/>
          </p:nvPicPr>
          <p:blipFill>
            <a:blip r:embed="rId5" cstate="email">
              <a:extLst>
                <a:ext uri="{28A0092B-C50C-407E-A947-70E740481C1C}">
                  <a14:useLocalDpi xmlns:a14="http://schemas.microsoft.com/office/drawing/2010/main"/>
                </a:ext>
              </a:extLst>
            </a:blip>
            <a:stretch>
              <a:fillRect/>
            </a:stretch>
          </p:blipFill>
          <p:spPr>
            <a:xfrm>
              <a:off x="6817945" y="2634792"/>
              <a:ext cx="2068082" cy="3143662"/>
            </a:xfrm>
            <a:prstGeom prst="rect">
              <a:avLst/>
            </a:prstGeom>
          </p:spPr>
        </p:pic>
        <p:grpSp>
          <p:nvGrpSpPr>
            <p:cNvPr id="21" name="object 2">
              <a:extLst>
                <a:ext uri="{FF2B5EF4-FFF2-40B4-BE49-F238E27FC236}">
                  <a16:creationId xmlns:a16="http://schemas.microsoft.com/office/drawing/2014/main" id="{5A6CB25F-67D9-BF89-AB61-29D9077B0F78}"/>
                </a:ext>
              </a:extLst>
            </p:cNvPr>
            <p:cNvGrpSpPr/>
            <p:nvPr/>
          </p:nvGrpSpPr>
          <p:grpSpPr>
            <a:xfrm>
              <a:off x="1596097" y="2634755"/>
              <a:ext cx="3339814" cy="3626926"/>
              <a:chOff x="457200" y="626402"/>
              <a:chExt cx="7054215" cy="7660640"/>
            </a:xfrm>
          </p:grpSpPr>
          <p:pic>
            <p:nvPicPr>
              <p:cNvPr id="22" name="object 3">
                <a:extLst>
                  <a:ext uri="{FF2B5EF4-FFF2-40B4-BE49-F238E27FC236}">
                    <a16:creationId xmlns:a16="http://schemas.microsoft.com/office/drawing/2014/main" id="{CEC67E2B-9352-75A3-2DC9-1594ABF9F612}"/>
                  </a:ext>
                </a:extLst>
              </p:cNvPr>
              <p:cNvPicPr/>
              <p:nvPr/>
            </p:nvPicPr>
            <p:blipFill>
              <a:blip r:embed="rId6" cstate="email">
                <a:extLst>
                  <a:ext uri="{28A0092B-C50C-407E-A947-70E740481C1C}">
                    <a14:useLocalDpi xmlns:a14="http://schemas.microsoft.com/office/drawing/2010/main"/>
                  </a:ext>
                </a:extLst>
              </a:blip>
              <a:stretch>
                <a:fillRect/>
              </a:stretch>
            </p:blipFill>
            <p:spPr>
              <a:xfrm>
                <a:off x="457200" y="626402"/>
                <a:ext cx="4376508" cy="6594830"/>
              </a:xfrm>
              <a:prstGeom prst="rect">
                <a:avLst/>
              </a:prstGeom>
            </p:spPr>
          </p:pic>
          <p:pic>
            <p:nvPicPr>
              <p:cNvPr id="23" name="object 4">
                <a:extLst>
                  <a:ext uri="{FF2B5EF4-FFF2-40B4-BE49-F238E27FC236}">
                    <a16:creationId xmlns:a16="http://schemas.microsoft.com/office/drawing/2014/main" id="{395E76AC-C337-78DE-3E8E-142EF4C11BD4}"/>
                  </a:ext>
                </a:extLst>
              </p:cNvPr>
              <p:cNvPicPr/>
              <p:nvPr/>
            </p:nvPicPr>
            <p:blipFill>
              <a:blip r:embed="rId7" cstate="email">
                <a:extLst>
                  <a:ext uri="{28A0092B-C50C-407E-A947-70E740481C1C}">
                    <a14:useLocalDpi xmlns:a14="http://schemas.microsoft.com/office/drawing/2010/main"/>
                  </a:ext>
                </a:extLst>
              </a:blip>
              <a:stretch>
                <a:fillRect/>
              </a:stretch>
            </p:blipFill>
            <p:spPr>
              <a:xfrm>
                <a:off x="1623225" y="1051191"/>
                <a:ext cx="5887885" cy="7235774"/>
              </a:xfrm>
              <a:prstGeom prst="rect">
                <a:avLst/>
              </a:prstGeom>
            </p:spPr>
          </p:pic>
        </p:grpSp>
        <p:pic>
          <p:nvPicPr>
            <p:cNvPr id="16" name="object 3">
              <a:extLst>
                <a:ext uri="{FF2B5EF4-FFF2-40B4-BE49-F238E27FC236}">
                  <a16:creationId xmlns:a16="http://schemas.microsoft.com/office/drawing/2014/main" id="{230A75F4-E64B-3F26-228F-7196D9E8E91F}"/>
                </a:ext>
              </a:extLst>
            </p:cNvPr>
            <p:cNvPicPr/>
            <p:nvPr/>
          </p:nvPicPr>
          <p:blipFill>
            <a:blip r:embed="rId8" cstate="email">
              <a:extLst>
                <a:ext uri="{28A0092B-C50C-407E-A947-70E740481C1C}">
                  <a14:useLocalDpi xmlns:a14="http://schemas.microsoft.com/office/drawing/2010/main"/>
                </a:ext>
              </a:extLst>
            </a:blip>
            <a:stretch>
              <a:fillRect/>
            </a:stretch>
          </p:blipFill>
          <p:spPr>
            <a:xfrm>
              <a:off x="5431749" y="2634792"/>
              <a:ext cx="1712075" cy="3202461"/>
            </a:xfrm>
            <a:prstGeom prst="rect">
              <a:avLst/>
            </a:prstGeom>
          </p:spPr>
        </p:pic>
        <p:pic>
          <p:nvPicPr>
            <p:cNvPr id="25" name="object 8">
              <a:extLst>
                <a:ext uri="{FF2B5EF4-FFF2-40B4-BE49-F238E27FC236}">
                  <a16:creationId xmlns:a16="http://schemas.microsoft.com/office/drawing/2014/main" id="{D8EFCD58-588E-D2E2-23E1-4B42695FBB36}"/>
                </a:ext>
              </a:extLst>
            </p:cNvPr>
            <p:cNvPicPr/>
            <p:nvPr/>
          </p:nvPicPr>
          <p:blipFill>
            <a:blip r:embed="rId9" cstate="email">
              <a:extLst>
                <a:ext uri="{28A0092B-C50C-407E-A947-70E740481C1C}">
                  <a14:useLocalDpi xmlns:a14="http://schemas.microsoft.com/office/drawing/2010/main"/>
                </a:ext>
              </a:extLst>
            </a:blip>
            <a:stretch>
              <a:fillRect/>
            </a:stretch>
          </p:blipFill>
          <p:spPr>
            <a:xfrm>
              <a:off x="135954" y="2634792"/>
              <a:ext cx="1798964" cy="3122319"/>
            </a:xfrm>
            <a:prstGeom prst="rect">
              <a:avLst/>
            </a:prstGeom>
          </p:spPr>
        </p:pic>
        <p:pic>
          <p:nvPicPr>
            <p:cNvPr id="26" name="object 9">
              <a:extLst>
                <a:ext uri="{FF2B5EF4-FFF2-40B4-BE49-F238E27FC236}">
                  <a16:creationId xmlns:a16="http://schemas.microsoft.com/office/drawing/2014/main" id="{4E33D315-750F-6458-39F5-7013984EE424}"/>
                </a:ext>
              </a:extLst>
            </p:cNvPr>
            <p:cNvPicPr/>
            <p:nvPr/>
          </p:nvPicPr>
          <p:blipFill>
            <a:blip r:embed="rId10" cstate="email">
              <a:extLst>
                <a:ext uri="{28A0092B-C50C-407E-A947-70E740481C1C}">
                  <a14:useLocalDpi xmlns:a14="http://schemas.microsoft.com/office/drawing/2010/main"/>
                </a:ext>
              </a:extLst>
            </a:blip>
            <a:stretch>
              <a:fillRect/>
            </a:stretch>
          </p:blipFill>
          <p:spPr>
            <a:xfrm>
              <a:off x="414917" y="2835908"/>
              <a:ext cx="2787616" cy="3425773"/>
            </a:xfrm>
            <a:prstGeom prst="rect">
              <a:avLst/>
            </a:prstGeom>
          </p:spPr>
        </p:pic>
        <p:pic>
          <p:nvPicPr>
            <p:cNvPr id="17" name="object 4">
              <a:extLst>
                <a:ext uri="{FF2B5EF4-FFF2-40B4-BE49-F238E27FC236}">
                  <a16:creationId xmlns:a16="http://schemas.microsoft.com/office/drawing/2014/main" id="{38C7D67C-EEC6-9AA4-AEE5-9EC11F9D7E9A}"/>
                </a:ext>
              </a:extLst>
            </p:cNvPr>
            <p:cNvPicPr/>
            <p:nvPr/>
          </p:nvPicPr>
          <p:blipFill>
            <a:blip r:embed="rId11" cstate="email">
              <a:extLst>
                <a:ext uri="{28A0092B-C50C-407E-A947-70E740481C1C}">
                  <a14:useLocalDpi xmlns:a14="http://schemas.microsoft.com/office/drawing/2010/main"/>
                </a:ext>
              </a:extLst>
            </a:blip>
            <a:stretch>
              <a:fillRect/>
            </a:stretch>
          </p:blipFill>
          <p:spPr>
            <a:xfrm>
              <a:off x="5598415" y="2770888"/>
              <a:ext cx="2859167" cy="3513704"/>
            </a:xfrm>
            <a:prstGeom prst="rect">
              <a:avLst/>
            </a:prstGeom>
          </p:spPr>
        </p:pic>
        <p:pic>
          <p:nvPicPr>
            <p:cNvPr id="32" name="object 10">
              <a:extLst>
                <a:ext uri="{FF2B5EF4-FFF2-40B4-BE49-F238E27FC236}">
                  <a16:creationId xmlns:a16="http://schemas.microsoft.com/office/drawing/2014/main" id="{0DDF0FD2-3DBC-B1A0-B67A-BC40B88A4F4E}"/>
                </a:ext>
              </a:extLst>
            </p:cNvPr>
            <p:cNvPicPr/>
            <p:nvPr/>
          </p:nvPicPr>
          <p:blipFill>
            <a:blip r:embed="rId12" cstate="email">
              <a:extLst>
                <a:ext uri="{28A0092B-C50C-407E-A947-70E740481C1C}">
                  <a14:useLocalDpi xmlns:a14="http://schemas.microsoft.com/office/drawing/2010/main"/>
                </a:ext>
              </a:extLst>
            </a:blip>
            <a:stretch>
              <a:fillRect/>
            </a:stretch>
          </p:blipFill>
          <p:spPr>
            <a:xfrm>
              <a:off x="8927454" y="2789619"/>
              <a:ext cx="2884240" cy="3544517"/>
            </a:xfrm>
            <a:prstGeom prst="rect">
              <a:avLst/>
            </a:prstGeom>
          </p:spPr>
        </p:pic>
        <p:pic>
          <p:nvPicPr>
            <p:cNvPr id="20" name="object 12">
              <a:extLst>
                <a:ext uri="{FF2B5EF4-FFF2-40B4-BE49-F238E27FC236}">
                  <a16:creationId xmlns:a16="http://schemas.microsoft.com/office/drawing/2014/main" id="{31B914FA-6921-B662-9C86-1A13857D2EBC}"/>
                </a:ext>
              </a:extLst>
            </p:cNvPr>
            <p:cNvPicPr/>
            <p:nvPr/>
          </p:nvPicPr>
          <p:blipFill>
            <a:blip r:embed="rId13" cstate="email">
              <a:extLst>
                <a:ext uri="{28A0092B-C50C-407E-A947-70E740481C1C}">
                  <a14:useLocalDpi xmlns:a14="http://schemas.microsoft.com/office/drawing/2010/main"/>
                </a:ext>
              </a:extLst>
            </a:blip>
            <a:stretch>
              <a:fillRect/>
            </a:stretch>
          </p:blipFill>
          <p:spPr>
            <a:xfrm>
              <a:off x="7343983" y="2786294"/>
              <a:ext cx="2859167" cy="3513704"/>
            </a:xfrm>
            <a:prstGeom prst="rect">
              <a:avLst/>
            </a:prstGeom>
          </p:spPr>
        </p:pic>
        <p:pic>
          <p:nvPicPr>
            <p:cNvPr id="29" name="object 5">
              <a:extLst>
                <a:ext uri="{FF2B5EF4-FFF2-40B4-BE49-F238E27FC236}">
                  <a16:creationId xmlns:a16="http://schemas.microsoft.com/office/drawing/2014/main" id="{8652E19C-262B-CFE7-7D7D-1AE80B5CD979}"/>
                </a:ext>
              </a:extLst>
            </p:cNvPr>
            <p:cNvPicPr/>
            <p:nvPr/>
          </p:nvPicPr>
          <p:blipFill>
            <a:blip r:embed="rId14" cstate="email">
              <a:extLst>
                <a:ext uri="{28A0092B-C50C-407E-A947-70E740481C1C}">
                  <a14:useLocalDpi xmlns:a14="http://schemas.microsoft.com/office/drawing/2010/main"/>
                </a:ext>
              </a:extLst>
            </a:blip>
            <a:stretch>
              <a:fillRect/>
            </a:stretch>
          </p:blipFill>
          <p:spPr>
            <a:xfrm>
              <a:off x="3931746" y="2837283"/>
              <a:ext cx="2806672" cy="3449191"/>
            </a:xfrm>
            <a:prstGeom prst="rect">
              <a:avLst/>
            </a:prstGeom>
          </p:spPr>
        </p:pic>
      </p:grpSp>
      <p:sp>
        <p:nvSpPr>
          <p:cNvPr id="7" name="TextBox 6">
            <a:extLst>
              <a:ext uri="{FF2B5EF4-FFF2-40B4-BE49-F238E27FC236}">
                <a16:creationId xmlns:a16="http://schemas.microsoft.com/office/drawing/2014/main" id="{53BD2B88-F68E-3467-96B1-D8D169F769C9}"/>
              </a:ext>
            </a:extLst>
          </p:cNvPr>
          <p:cNvSpPr txBox="1"/>
          <p:nvPr/>
        </p:nvSpPr>
        <p:spPr>
          <a:xfrm>
            <a:off x="229239" y="-18795"/>
            <a:ext cx="8698215" cy="2308324"/>
          </a:xfrm>
          <a:prstGeom prst="rect">
            <a:avLst/>
          </a:prstGeom>
          <a:noFill/>
        </p:spPr>
        <p:txBody>
          <a:bodyPr wrap="none" rtlCol="0">
            <a:spAutoFit/>
          </a:bodyPr>
          <a:lstStyle/>
          <a:p>
            <a:r>
              <a:rPr lang="en-US" sz="7200" dirty="0">
                <a:solidFill>
                  <a:srgbClr val="002060"/>
                </a:solidFill>
                <a:latin typeface="Britannic Bold" panose="020B0903060703020204" pitchFamily="34" charset="77"/>
              </a:rPr>
              <a:t>Azulejos Masterpiece</a:t>
            </a:r>
          </a:p>
          <a:p>
            <a:r>
              <a:rPr lang="en-US" sz="7200" dirty="0">
                <a:solidFill>
                  <a:srgbClr val="002060"/>
                </a:solidFill>
                <a:latin typeface="Britannic Bold" panose="020B0903060703020204" pitchFamily="34" charset="77"/>
              </a:rPr>
              <a:t>Collection</a:t>
            </a:r>
          </a:p>
        </p:txBody>
      </p:sp>
      <p:pic>
        <p:nvPicPr>
          <p:cNvPr id="9" name="Picture 8" descr="A blue text on a black background&#10;&#10;Description automatically generated">
            <a:extLst>
              <a:ext uri="{FF2B5EF4-FFF2-40B4-BE49-F238E27FC236}">
                <a16:creationId xmlns:a16="http://schemas.microsoft.com/office/drawing/2014/main" id="{3906B7BA-BDF5-3EA6-7996-909BEEA264CA}"/>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1231561" y="286913"/>
            <a:ext cx="3712211" cy="1035474"/>
          </a:xfrm>
          <a:prstGeom prst="rect">
            <a:avLst/>
          </a:prstGeom>
        </p:spPr>
      </p:pic>
      <p:sp>
        <p:nvSpPr>
          <p:cNvPr id="11" name="object 2">
            <a:extLst>
              <a:ext uri="{FF2B5EF4-FFF2-40B4-BE49-F238E27FC236}">
                <a16:creationId xmlns:a16="http://schemas.microsoft.com/office/drawing/2014/main" id="{BFEC363C-A980-8B3C-9840-21C9F675E3F4}"/>
              </a:ext>
            </a:extLst>
          </p:cNvPr>
          <p:cNvSpPr txBox="1"/>
          <p:nvPr/>
        </p:nvSpPr>
        <p:spPr>
          <a:xfrm>
            <a:off x="11734445" y="2634755"/>
            <a:ext cx="3888554" cy="4566699"/>
          </a:xfrm>
          <a:prstGeom prst="rect">
            <a:avLst/>
          </a:prstGeom>
        </p:spPr>
        <p:txBody>
          <a:bodyPr vert="horz" wrap="square" lIns="0" tIns="6985" rIns="0" bIns="0" rtlCol="0">
            <a:spAutoFit/>
          </a:bodyPr>
          <a:lstStyle/>
          <a:p>
            <a:pPr marL="584200" marR="71120" indent="-571500">
              <a:lnSpc>
                <a:spcPct val="101600"/>
              </a:lnSpc>
              <a:spcBef>
                <a:spcPts val="55"/>
              </a:spcBef>
              <a:buFont typeface="Arial" panose="020B0604020202020204" pitchFamily="34" charset="0"/>
              <a:buChar char="•"/>
            </a:pPr>
            <a:r>
              <a:rPr lang="en-US" sz="3200" dirty="0">
                <a:solidFill>
                  <a:srgbClr val="002060"/>
                </a:solidFill>
                <a:latin typeface="Lato" panose="020F0502020204030203" pitchFamily="34" charset="0"/>
                <a:ea typeface="Lato" panose="020F0502020204030203" pitchFamily="34" charset="0"/>
                <a:cs typeface="Lato" panose="020F0502020204030203" pitchFamily="34" charset="0"/>
              </a:rPr>
              <a:t>Mexican Hand-</a:t>
            </a:r>
          </a:p>
          <a:p>
            <a:pPr marL="12700" marR="71120">
              <a:lnSpc>
                <a:spcPct val="101600"/>
              </a:lnSpc>
              <a:spcBef>
                <a:spcPts val="55"/>
              </a:spcBef>
            </a:pPr>
            <a:r>
              <a:rPr lang="en-US" sz="3200" dirty="0">
                <a:solidFill>
                  <a:srgbClr val="002060"/>
                </a:solidFill>
                <a:latin typeface="Lato" panose="020F0502020204030203" pitchFamily="34" charset="0"/>
                <a:ea typeface="Lato" panose="020F0502020204030203" pitchFamily="34" charset="0"/>
                <a:cs typeface="Lato" panose="020F0502020204030203" pitchFamily="34" charset="0"/>
              </a:rPr>
              <a:t>Painted ceramic “Masterpiece” Art bottles. </a:t>
            </a:r>
          </a:p>
          <a:p>
            <a:pPr marL="469900" marR="71120" indent="-457200">
              <a:lnSpc>
                <a:spcPct val="101600"/>
              </a:lnSpc>
              <a:spcBef>
                <a:spcPts val="55"/>
              </a:spcBef>
              <a:buFont typeface="Arial" panose="020B0604020202020204" pitchFamily="34" charset="0"/>
              <a:buChar char="•"/>
            </a:pPr>
            <a:r>
              <a:rPr lang="en-US" sz="3200" dirty="0">
                <a:solidFill>
                  <a:srgbClr val="002060"/>
                </a:solidFill>
                <a:latin typeface="Lato" panose="020F0502020204030203" pitchFamily="34" charset="0"/>
                <a:ea typeface="Lato" panose="020F0502020204030203" pitchFamily="34" charset="0"/>
                <a:cs typeface="Lato" panose="020F0502020204030203" pitchFamily="34" charset="0"/>
              </a:rPr>
              <a:t>All six intricate</a:t>
            </a:r>
          </a:p>
          <a:p>
            <a:pPr marL="12700" marR="71120">
              <a:lnSpc>
                <a:spcPct val="101600"/>
              </a:lnSpc>
              <a:spcBef>
                <a:spcPts val="55"/>
              </a:spcBef>
            </a:pPr>
            <a:r>
              <a:rPr lang="en-US" sz="3200" dirty="0">
                <a:solidFill>
                  <a:srgbClr val="002060"/>
                </a:solidFill>
                <a:latin typeface="Lato" panose="020F0502020204030203" pitchFamily="34" charset="0"/>
                <a:ea typeface="Lato" panose="020F0502020204030203" pitchFamily="34" charset="0"/>
                <a:cs typeface="Lato" panose="020F0502020204030203" pitchFamily="34" charset="0"/>
              </a:rPr>
              <a:t>designs in each case.</a:t>
            </a:r>
          </a:p>
          <a:p>
            <a:pPr marL="469900" marR="71120" indent="-457200">
              <a:lnSpc>
                <a:spcPct val="101600"/>
              </a:lnSpc>
              <a:spcBef>
                <a:spcPts val="55"/>
              </a:spcBef>
              <a:buFont typeface="Arial" panose="020B0604020202020204" pitchFamily="34" charset="0"/>
              <a:buChar char="•"/>
            </a:pPr>
            <a:r>
              <a:rPr lang="en-US" sz="3200" dirty="0">
                <a:solidFill>
                  <a:srgbClr val="002060"/>
                </a:solidFill>
                <a:latin typeface="Lato" panose="020F0502020204030203" pitchFamily="34" charset="0"/>
                <a:ea typeface="Lato" panose="020F0502020204030203" pitchFamily="34" charset="0"/>
                <a:cs typeface="Lato" panose="020F0502020204030203" pitchFamily="34" charset="0"/>
              </a:rPr>
              <a:t>Great for any Art</a:t>
            </a:r>
          </a:p>
          <a:p>
            <a:pPr marL="12700" marR="71120">
              <a:lnSpc>
                <a:spcPct val="101600"/>
              </a:lnSpc>
              <a:spcBef>
                <a:spcPts val="55"/>
              </a:spcBef>
            </a:pPr>
            <a:r>
              <a:rPr lang="en-US" sz="3200" dirty="0">
                <a:solidFill>
                  <a:srgbClr val="002060"/>
                </a:solidFill>
                <a:latin typeface="Lato" panose="020F0502020204030203" pitchFamily="34" charset="0"/>
                <a:ea typeface="Lato" panose="020F0502020204030203" pitchFamily="34" charset="0"/>
                <a:cs typeface="Lato" panose="020F0502020204030203" pitchFamily="34" charset="0"/>
              </a:rPr>
              <a:t>&amp; Spirits Collection!</a:t>
            </a:r>
          </a:p>
          <a:p>
            <a:pPr marL="12700" marR="71120">
              <a:lnSpc>
                <a:spcPct val="101600"/>
              </a:lnSpc>
              <a:spcBef>
                <a:spcPts val="55"/>
              </a:spcBef>
            </a:pPr>
            <a:endParaRPr lang="en-US" sz="3200" dirty="0">
              <a:solidFill>
                <a:srgbClr val="002060"/>
              </a:solidFill>
              <a:latin typeface="Lato" panose="020F0502020204030203" pitchFamily="34" charset="0"/>
              <a:ea typeface="Lato" panose="020F0502020204030203" pitchFamily="34" charset="0"/>
              <a:cs typeface="Lato" panose="020F0502020204030203" pitchFamily="34" charset="0"/>
            </a:endParaRPr>
          </a:p>
        </p:txBody>
      </p:sp>
      <p:pic>
        <p:nvPicPr>
          <p:cNvPr id="13" name="Picture 12" descr="A bottle of tequila on the beach&#10;&#10;Description automatically generated">
            <a:extLst>
              <a:ext uri="{FF2B5EF4-FFF2-40B4-BE49-F238E27FC236}">
                <a16:creationId xmlns:a16="http://schemas.microsoft.com/office/drawing/2014/main" id="{CE990EC6-A23D-BE9F-99C4-A3B5E4D0142D}"/>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0" y="7354365"/>
            <a:ext cx="2243131" cy="2712078"/>
          </a:xfrm>
          <a:prstGeom prst="rect">
            <a:avLst/>
          </a:prstGeom>
        </p:spPr>
      </p:pic>
      <p:pic>
        <p:nvPicPr>
          <p:cNvPr id="33" name="Picture 32" descr="A group of glasses on a wood stand&#10;&#10;Description automatically generated">
            <a:extLst>
              <a:ext uri="{FF2B5EF4-FFF2-40B4-BE49-F238E27FC236}">
                <a16:creationId xmlns:a16="http://schemas.microsoft.com/office/drawing/2014/main" id="{AD63A549-D9E8-0010-293F-4AB5AC4804C0}"/>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4344990" y="7358459"/>
            <a:ext cx="2690968" cy="2715025"/>
          </a:xfrm>
          <a:prstGeom prst="rect">
            <a:avLst/>
          </a:prstGeom>
        </p:spPr>
      </p:pic>
      <p:pic>
        <p:nvPicPr>
          <p:cNvPr id="35" name="Picture 34" descr="A limes in a bowl and a glass of liquid&#10;&#10;Description automatically generated">
            <a:extLst>
              <a:ext uri="{FF2B5EF4-FFF2-40B4-BE49-F238E27FC236}">
                <a16:creationId xmlns:a16="http://schemas.microsoft.com/office/drawing/2014/main" id="{3D9D8F3B-7FAA-972B-AAD8-7AFBA68AB809}"/>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9757527" y="7352418"/>
            <a:ext cx="2767343" cy="2721066"/>
          </a:xfrm>
          <a:prstGeom prst="rect">
            <a:avLst/>
          </a:prstGeom>
        </p:spPr>
      </p:pic>
      <p:pic>
        <p:nvPicPr>
          <p:cNvPr id="37" name="Picture 36" descr="A bottle with a cartoon on it&#10;&#10;Description automatically generated">
            <a:extLst>
              <a:ext uri="{FF2B5EF4-FFF2-40B4-BE49-F238E27FC236}">
                <a16:creationId xmlns:a16="http://schemas.microsoft.com/office/drawing/2014/main" id="{BE7BDBC6-F6FA-BEF7-FC18-4A2C6823852F}"/>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2243131" y="7352418"/>
            <a:ext cx="2109394" cy="2712078"/>
          </a:xfrm>
          <a:prstGeom prst="rect">
            <a:avLst/>
          </a:prstGeom>
        </p:spPr>
      </p:pic>
      <p:pic>
        <p:nvPicPr>
          <p:cNvPr id="39" name="Picture 38" descr="A bottle of alcohol next to a glass of wine&#10;&#10;Description automatically generated">
            <a:extLst>
              <a:ext uri="{FF2B5EF4-FFF2-40B4-BE49-F238E27FC236}">
                <a16:creationId xmlns:a16="http://schemas.microsoft.com/office/drawing/2014/main" id="{3DB9B579-E15B-0A41-20CF-D93D62377A55}"/>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7016255" y="7352418"/>
            <a:ext cx="2741272" cy="2721066"/>
          </a:xfrm>
          <a:prstGeom prst="rect">
            <a:avLst/>
          </a:prstGeom>
        </p:spPr>
      </p:pic>
      <p:pic>
        <p:nvPicPr>
          <p:cNvPr id="41" name="Picture 40" descr="A bottle on rocks with plants&#10;&#10;Description automatically generated">
            <a:extLst>
              <a:ext uri="{FF2B5EF4-FFF2-40B4-BE49-F238E27FC236}">
                <a16:creationId xmlns:a16="http://schemas.microsoft.com/office/drawing/2014/main" id="{EE6BCCCD-2B0D-B434-8574-1112877FCDAE}"/>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2498799" y="7352419"/>
            <a:ext cx="3046001" cy="272106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30ADF2-9964-5BF7-502E-A73E6E86141A}"/>
              </a:ext>
            </a:extLst>
          </p:cNvPr>
          <p:cNvGrpSpPr/>
          <p:nvPr/>
        </p:nvGrpSpPr>
        <p:grpSpPr>
          <a:xfrm>
            <a:off x="10591800" y="381000"/>
            <a:ext cx="5299263" cy="4025260"/>
            <a:chOff x="8567116" y="99813"/>
            <a:chExt cx="7824762" cy="5943600"/>
          </a:xfrm>
        </p:grpSpPr>
        <p:grpSp>
          <p:nvGrpSpPr>
            <p:cNvPr id="14" name="object 2">
              <a:extLst>
                <a:ext uri="{FF2B5EF4-FFF2-40B4-BE49-F238E27FC236}">
                  <a16:creationId xmlns:a16="http://schemas.microsoft.com/office/drawing/2014/main" id="{47AD4F69-DA80-E85F-9219-3593798D8E28}"/>
                </a:ext>
              </a:extLst>
            </p:cNvPr>
            <p:cNvGrpSpPr/>
            <p:nvPr/>
          </p:nvGrpSpPr>
          <p:grpSpPr>
            <a:xfrm>
              <a:off x="11396595" y="99813"/>
              <a:ext cx="4995283" cy="5943600"/>
              <a:chOff x="457200" y="910805"/>
              <a:chExt cx="6201410" cy="7378700"/>
            </a:xfrm>
          </p:grpSpPr>
          <p:pic>
            <p:nvPicPr>
              <p:cNvPr id="15" name="object 3">
                <a:extLst>
                  <a:ext uri="{FF2B5EF4-FFF2-40B4-BE49-F238E27FC236}">
                    <a16:creationId xmlns:a16="http://schemas.microsoft.com/office/drawing/2014/main" id="{2433D01D-3386-01D3-5F61-579C2588FB72}"/>
                  </a:ext>
                </a:extLst>
              </p:cNvPr>
              <p:cNvPicPr/>
              <p:nvPr/>
            </p:nvPicPr>
            <p:blipFill>
              <a:blip r:embed="rId2" cstate="email">
                <a:extLst>
                  <a:ext uri="{28A0092B-C50C-407E-A947-70E740481C1C}">
                    <a14:useLocalDpi xmlns:a14="http://schemas.microsoft.com/office/drawing/2010/main"/>
                  </a:ext>
                </a:extLst>
              </a:blip>
              <a:stretch>
                <a:fillRect/>
              </a:stretch>
            </p:blipFill>
            <p:spPr>
              <a:xfrm>
                <a:off x="457200" y="910805"/>
                <a:ext cx="3681717" cy="6270828"/>
              </a:xfrm>
              <a:prstGeom prst="rect">
                <a:avLst/>
              </a:prstGeom>
            </p:spPr>
          </p:pic>
          <p:pic>
            <p:nvPicPr>
              <p:cNvPr id="16" name="object 4">
                <a:extLst>
                  <a:ext uri="{FF2B5EF4-FFF2-40B4-BE49-F238E27FC236}">
                    <a16:creationId xmlns:a16="http://schemas.microsoft.com/office/drawing/2014/main" id="{2E902823-F8DE-9B04-54DA-D9B39003C07D}"/>
                  </a:ext>
                </a:extLst>
              </p:cNvPr>
              <p:cNvPicPr/>
              <p:nvPr/>
            </p:nvPicPr>
            <p:blipFill>
              <a:blip r:embed="rId3" cstate="email">
                <a:extLst>
                  <a:ext uri="{28A0092B-C50C-407E-A947-70E740481C1C}">
                    <a14:useLocalDpi xmlns:a14="http://schemas.microsoft.com/office/drawing/2010/main"/>
                  </a:ext>
                </a:extLst>
              </a:blip>
              <a:stretch>
                <a:fillRect/>
              </a:stretch>
            </p:blipFill>
            <p:spPr>
              <a:xfrm>
                <a:off x="1403997" y="1749602"/>
                <a:ext cx="5254028" cy="6539407"/>
              </a:xfrm>
              <a:prstGeom prst="rect">
                <a:avLst/>
              </a:prstGeom>
            </p:spPr>
          </p:pic>
        </p:grpSp>
        <p:grpSp>
          <p:nvGrpSpPr>
            <p:cNvPr id="3" name="object 3"/>
            <p:cNvGrpSpPr/>
            <p:nvPr/>
          </p:nvGrpSpPr>
          <p:grpSpPr>
            <a:xfrm>
              <a:off x="8567116" y="99813"/>
              <a:ext cx="4896307" cy="5825833"/>
              <a:chOff x="1078776" y="910805"/>
              <a:chExt cx="6201410" cy="7378700"/>
            </a:xfrm>
          </p:grpSpPr>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1078776" y="910805"/>
                <a:ext cx="3681717" cy="6270828"/>
              </a:xfrm>
              <a:prstGeom prst="rect">
                <a:avLst/>
              </a:prstGeom>
            </p:spPr>
          </p:pic>
          <p:pic>
            <p:nvPicPr>
              <p:cNvPr id="5" name="object 5"/>
              <p:cNvPicPr/>
              <p:nvPr/>
            </p:nvPicPr>
            <p:blipFill>
              <a:blip r:embed="rId5" cstate="email">
                <a:extLst>
                  <a:ext uri="{28A0092B-C50C-407E-A947-70E740481C1C}">
                    <a14:useLocalDpi xmlns:a14="http://schemas.microsoft.com/office/drawing/2010/main"/>
                  </a:ext>
                </a:extLst>
              </a:blip>
              <a:stretch>
                <a:fillRect/>
              </a:stretch>
            </p:blipFill>
            <p:spPr>
              <a:xfrm>
                <a:off x="2025573" y="2340000"/>
                <a:ext cx="5254028" cy="5948997"/>
              </a:xfrm>
              <a:prstGeom prst="rect">
                <a:avLst/>
              </a:prstGeom>
            </p:spPr>
          </p:pic>
        </p:grpSp>
      </p:grpSp>
      <p:pic>
        <p:nvPicPr>
          <p:cNvPr id="17" name="Picture 16" descr="A black background with a skeleton and text&#10;&#10;Description automatically generated">
            <a:extLst>
              <a:ext uri="{FF2B5EF4-FFF2-40B4-BE49-F238E27FC236}">
                <a16:creationId xmlns:a16="http://schemas.microsoft.com/office/drawing/2014/main" id="{E7B80F5E-58F3-9136-4107-E26619C9774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82835" y="179290"/>
            <a:ext cx="2359818" cy="1318588"/>
          </a:xfrm>
          <a:prstGeom prst="rect">
            <a:avLst/>
          </a:prstGeom>
        </p:spPr>
      </p:pic>
      <p:pic>
        <p:nvPicPr>
          <p:cNvPr id="20" name="Picture 19" descr="A group of skeletons with hats&#10;&#10;Description automatically generated">
            <a:extLst>
              <a:ext uri="{FF2B5EF4-FFF2-40B4-BE49-F238E27FC236}">
                <a16:creationId xmlns:a16="http://schemas.microsoft.com/office/drawing/2014/main" id="{469613CF-5AEA-5DFD-793C-D5F89516FD6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9006" y="1295400"/>
            <a:ext cx="9775822" cy="3353107"/>
          </a:xfrm>
          <a:prstGeom prst="rect">
            <a:avLst/>
          </a:prstGeom>
        </p:spPr>
      </p:pic>
      <p:sp>
        <p:nvSpPr>
          <p:cNvPr id="6" name="TextBox 5">
            <a:extLst>
              <a:ext uri="{FF2B5EF4-FFF2-40B4-BE49-F238E27FC236}">
                <a16:creationId xmlns:a16="http://schemas.microsoft.com/office/drawing/2014/main" id="{1535A1F0-B0E6-3437-C051-B31ADE84CB42}"/>
              </a:ext>
            </a:extLst>
          </p:cNvPr>
          <p:cNvSpPr txBox="1"/>
          <p:nvPr/>
        </p:nvSpPr>
        <p:spPr>
          <a:xfrm>
            <a:off x="229239" y="-18795"/>
            <a:ext cx="6891630" cy="1200329"/>
          </a:xfrm>
          <a:prstGeom prst="rect">
            <a:avLst/>
          </a:prstGeom>
          <a:noFill/>
        </p:spPr>
        <p:txBody>
          <a:bodyPr wrap="none" rtlCol="0">
            <a:spAutoFit/>
          </a:bodyPr>
          <a:lstStyle/>
          <a:p>
            <a:r>
              <a:rPr lang="en-US" sz="7200" dirty="0">
                <a:solidFill>
                  <a:srgbClr val="002060"/>
                </a:solidFill>
                <a:latin typeface="Britannic Bold" panose="020B0903060703020204" pitchFamily="34" charset="77"/>
              </a:rPr>
              <a:t>Skelly Collection</a:t>
            </a:r>
          </a:p>
        </p:txBody>
      </p:sp>
      <p:pic>
        <p:nvPicPr>
          <p:cNvPr id="9" name="Picture 8" descr="A group of skeletons and candles&#10;&#10;Description automatically generated">
            <a:extLst>
              <a:ext uri="{FF2B5EF4-FFF2-40B4-BE49-F238E27FC236}">
                <a16:creationId xmlns:a16="http://schemas.microsoft.com/office/drawing/2014/main" id="{9879ACA1-3B76-838C-1F9F-A10F6743F8F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7749035"/>
            <a:ext cx="2692400" cy="2309365"/>
          </a:xfrm>
          <a:prstGeom prst="rect">
            <a:avLst/>
          </a:prstGeom>
        </p:spPr>
      </p:pic>
      <p:pic>
        <p:nvPicPr>
          <p:cNvPr id="11" name="Picture 10" descr="A skeleton figure and cups on a table&#10;&#10;Description automatically generated">
            <a:extLst>
              <a:ext uri="{FF2B5EF4-FFF2-40B4-BE49-F238E27FC236}">
                <a16:creationId xmlns:a16="http://schemas.microsoft.com/office/drawing/2014/main" id="{6AB8B38F-96A1-3D12-411F-1466E76EA866}"/>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681764" y="7749035"/>
            <a:ext cx="1164285" cy="2309363"/>
          </a:xfrm>
          <a:prstGeom prst="rect">
            <a:avLst/>
          </a:prstGeom>
        </p:spPr>
      </p:pic>
      <p:pic>
        <p:nvPicPr>
          <p:cNvPr id="19" name="Picture 18" descr="A person in a garment sitting at a table&#10;&#10;Description automatically generated">
            <a:extLst>
              <a:ext uri="{FF2B5EF4-FFF2-40B4-BE49-F238E27FC236}">
                <a16:creationId xmlns:a16="http://schemas.microsoft.com/office/drawing/2014/main" id="{85568434-B884-BB7D-365E-116FF739341E}"/>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841855" y="7741553"/>
            <a:ext cx="1437151" cy="2309365"/>
          </a:xfrm>
          <a:prstGeom prst="rect">
            <a:avLst/>
          </a:prstGeom>
        </p:spPr>
      </p:pic>
      <p:pic>
        <p:nvPicPr>
          <p:cNvPr id="24" name="Picture 23" descr="A person standing in front of a store&#10;&#10;Description automatically generated">
            <a:extLst>
              <a:ext uri="{FF2B5EF4-FFF2-40B4-BE49-F238E27FC236}">
                <a16:creationId xmlns:a16="http://schemas.microsoft.com/office/drawing/2014/main" id="{0B8370E3-F8D7-577D-91C7-323541F7016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964046" y="7749032"/>
            <a:ext cx="1681929" cy="2309368"/>
          </a:xfrm>
          <a:prstGeom prst="rect">
            <a:avLst/>
          </a:prstGeom>
        </p:spPr>
      </p:pic>
      <p:pic>
        <p:nvPicPr>
          <p:cNvPr id="26" name="Picture 25" descr="A couple of skulls with small skeletons inside&#10;&#10;Description automatically generated">
            <a:extLst>
              <a:ext uri="{FF2B5EF4-FFF2-40B4-BE49-F238E27FC236}">
                <a16:creationId xmlns:a16="http://schemas.microsoft.com/office/drawing/2014/main" id="{6F725A00-4B80-DEDB-1BC3-9A2A3DE3F8C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2872663" y="7744236"/>
            <a:ext cx="1159908" cy="2319810"/>
          </a:xfrm>
          <a:prstGeom prst="rect">
            <a:avLst/>
          </a:prstGeom>
        </p:spPr>
      </p:pic>
      <p:pic>
        <p:nvPicPr>
          <p:cNvPr id="22" name="Picture 21" descr="A skeleton with a hat and a glass of wine&#10;&#10;Description automatically generated">
            <a:extLst>
              <a:ext uri="{FF2B5EF4-FFF2-40B4-BE49-F238E27FC236}">
                <a16:creationId xmlns:a16="http://schemas.microsoft.com/office/drawing/2014/main" id="{2845EF74-4938-2C4E-0FBB-F61580434D9C}"/>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610600" y="7749032"/>
            <a:ext cx="1601613" cy="2309368"/>
          </a:xfrm>
          <a:prstGeom prst="rect">
            <a:avLst/>
          </a:prstGeom>
        </p:spPr>
      </p:pic>
      <p:pic>
        <p:nvPicPr>
          <p:cNvPr id="28" name="Picture 27">
            <a:extLst>
              <a:ext uri="{FF2B5EF4-FFF2-40B4-BE49-F238E27FC236}">
                <a16:creationId xmlns:a16="http://schemas.microsoft.com/office/drawing/2014/main" id="{6F31CE1A-6849-4871-6552-D9506B7B4822}"/>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212213" y="7749031"/>
            <a:ext cx="943903" cy="2319811"/>
          </a:xfrm>
          <a:prstGeom prst="rect">
            <a:avLst/>
          </a:prstGeom>
        </p:spPr>
      </p:pic>
      <p:pic>
        <p:nvPicPr>
          <p:cNvPr id="30" name="Picture 29" descr="A stack of boxes with skeletons&#10;&#10;Description automatically generated">
            <a:extLst>
              <a:ext uri="{FF2B5EF4-FFF2-40B4-BE49-F238E27FC236}">
                <a16:creationId xmlns:a16="http://schemas.microsoft.com/office/drawing/2014/main" id="{10E2EBC9-64FB-0BAA-1009-AC58B6E15D73}"/>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1125451" y="7745290"/>
            <a:ext cx="1851819" cy="2319810"/>
          </a:xfrm>
          <a:prstGeom prst="rect">
            <a:avLst/>
          </a:prstGeom>
        </p:spPr>
      </p:pic>
      <p:pic>
        <p:nvPicPr>
          <p:cNvPr id="31" name="Picture 30">
            <a:extLst>
              <a:ext uri="{FF2B5EF4-FFF2-40B4-BE49-F238E27FC236}">
                <a16:creationId xmlns:a16="http://schemas.microsoft.com/office/drawing/2014/main" id="{4EEFEAD2-97F2-6E43-1240-26F748278887}"/>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279006" y="7749030"/>
            <a:ext cx="1708805" cy="2319812"/>
          </a:xfrm>
          <a:prstGeom prst="rect">
            <a:avLst/>
          </a:prstGeom>
        </p:spPr>
      </p:pic>
      <p:pic>
        <p:nvPicPr>
          <p:cNvPr id="33" name="Picture 32" descr="A white skeleton statue in front of a field of plants&#10;&#10;Description automatically generated">
            <a:extLst>
              <a:ext uri="{FF2B5EF4-FFF2-40B4-BE49-F238E27FC236}">
                <a16:creationId xmlns:a16="http://schemas.microsoft.com/office/drawing/2014/main" id="{E1065298-37A3-3551-4219-B29C400F3DC8}"/>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3988923" y="7744515"/>
            <a:ext cx="1555877" cy="2324327"/>
          </a:xfrm>
          <a:prstGeom prst="rect">
            <a:avLst/>
          </a:prstGeom>
        </p:spPr>
      </p:pic>
      <p:sp>
        <p:nvSpPr>
          <p:cNvPr id="35" name="TextBox 34">
            <a:extLst>
              <a:ext uri="{FF2B5EF4-FFF2-40B4-BE49-F238E27FC236}">
                <a16:creationId xmlns:a16="http://schemas.microsoft.com/office/drawing/2014/main" id="{AF197989-4701-4E14-AC24-BD5B07FDEEBD}"/>
              </a:ext>
            </a:extLst>
          </p:cNvPr>
          <p:cNvSpPr txBox="1"/>
          <p:nvPr/>
        </p:nvSpPr>
        <p:spPr>
          <a:xfrm>
            <a:off x="18918" y="4590924"/>
            <a:ext cx="15373482" cy="2664768"/>
          </a:xfrm>
          <a:prstGeom prst="rect">
            <a:avLst/>
          </a:prstGeom>
          <a:noFill/>
        </p:spPr>
        <p:txBody>
          <a:bodyPr wrap="square">
            <a:spAutoFit/>
          </a:bodyPr>
          <a:lstStyle/>
          <a:p>
            <a:pPr marL="584200" marR="71120" indent="-571500">
              <a:lnSpc>
                <a:spcPct val="101600"/>
              </a:lnSpc>
              <a:spcBef>
                <a:spcPts val="55"/>
              </a:spcBef>
              <a:buFont typeface="Arial" panose="020B0604020202020204" pitchFamily="34" charset="0"/>
              <a:buChar char="•"/>
            </a:pPr>
            <a:r>
              <a:rPr lang="en-US" sz="1800" dirty="0">
                <a:solidFill>
                  <a:srgbClr val="002060"/>
                </a:solidFill>
                <a:latin typeface="Lato" panose="020F0502020204030203" pitchFamily="34" charset="0"/>
                <a:ea typeface="Lato" panose="020F0502020204030203" pitchFamily="34" charset="0"/>
                <a:cs typeface="Lato" panose="020F0502020204030203" pitchFamily="34" charset="0"/>
              </a:rPr>
              <a:t>Skelly is our brand made in honor of the Mexican “Day of the Dea</a:t>
            </a:r>
            <a:r>
              <a:rPr lang="en-US" dirty="0">
                <a:solidFill>
                  <a:srgbClr val="002060"/>
                </a:solidFill>
                <a:latin typeface="Lato" panose="020F0502020204030203" pitchFamily="34" charset="0"/>
                <a:ea typeface="Lato" panose="020F0502020204030203" pitchFamily="34" charset="0"/>
                <a:cs typeface="Lato" panose="020F0502020204030203" pitchFamily="34" charset="0"/>
              </a:rPr>
              <a:t>d” festival. Day of the Dead is celebrated on November 2</a:t>
            </a:r>
            <a:r>
              <a:rPr lang="en-US" baseline="30000" dirty="0">
                <a:solidFill>
                  <a:srgbClr val="002060"/>
                </a:solidFill>
                <a:latin typeface="Lato" panose="020F0502020204030203" pitchFamily="34" charset="0"/>
                <a:ea typeface="Lato" panose="020F0502020204030203" pitchFamily="34" charset="0"/>
                <a:cs typeface="Lato" panose="020F0502020204030203" pitchFamily="34" charset="0"/>
              </a:rPr>
              <a:t>nd</a:t>
            </a:r>
            <a:r>
              <a:rPr lang="en-US" dirty="0">
                <a:solidFill>
                  <a:srgbClr val="002060"/>
                </a:solidFill>
                <a:latin typeface="Lato" panose="020F0502020204030203" pitchFamily="34" charset="0"/>
                <a:ea typeface="Lato" panose="020F0502020204030203" pitchFamily="34" charset="0"/>
                <a:cs typeface="Lato" panose="020F0502020204030203" pitchFamily="34" charset="0"/>
              </a:rPr>
              <a:t>, All Soul’s Day.</a:t>
            </a:r>
          </a:p>
          <a:p>
            <a:pPr marL="12700" marR="71120">
              <a:lnSpc>
                <a:spcPct val="101600"/>
              </a:lnSpc>
              <a:spcBef>
                <a:spcPts val="55"/>
              </a:spcBef>
            </a:pPr>
            <a:r>
              <a:rPr lang="en-US" dirty="0">
                <a:solidFill>
                  <a:srgbClr val="002060"/>
                </a:solidFill>
                <a:latin typeface="Lato" panose="020F0502020204030203" pitchFamily="34" charset="0"/>
                <a:ea typeface="Lato" panose="020F0502020204030203" pitchFamily="34" charset="0"/>
                <a:cs typeface="Lato" panose="020F0502020204030203" pitchFamily="34" charset="0"/>
              </a:rPr>
              <a:t>Skelly has a smile because this holiday is a celebration of life; an opportunity to have a large family meal with recipes that have been handed down for generations, and an evening where you speak about your ancestors and where your family came from. The night may or may not end with large amounts of tequila consumed accompanied by some nostalgic mariachi music! </a:t>
            </a:r>
          </a:p>
          <a:p>
            <a:pPr marL="12700" marR="71120">
              <a:lnSpc>
                <a:spcPct val="101600"/>
              </a:lnSpc>
              <a:spcBef>
                <a:spcPts val="55"/>
              </a:spcBef>
            </a:pPr>
            <a:endParaRPr lang="en-US" dirty="0">
              <a:solidFill>
                <a:srgbClr val="002060"/>
              </a:solidFill>
              <a:latin typeface="Lato" panose="020F0502020204030203" pitchFamily="34" charset="0"/>
              <a:ea typeface="Lato" panose="020F0502020204030203" pitchFamily="34" charset="0"/>
              <a:cs typeface="Lato" panose="020F0502020204030203" pitchFamily="34" charset="0"/>
            </a:endParaRPr>
          </a:p>
          <a:p>
            <a:pPr marL="298450" marR="71120" lvl="2" indent="-285750">
              <a:lnSpc>
                <a:spcPct val="101600"/>
              </a:lnSpc>
              <a:spcBef>
                <a:spcPts val="55"/>
              </a:spcBef>
              <a:buFont typeface="Arial" panose="020B0604020202020204" pitchFamily="34" charset="0"/>
              <a:buChar char="•"/>
            </a:pPr>
            <a:r>
              <a:rPr lang="en-US" dirty="0">
                <a:solidFill>
                  <a:srgbClr val="002060"/>
                </a:solidFill>
                <a:latin typeface="Lato" panose="020F0502020204030203" pitchFamily="34" charset="0"/>
                <a:ea typeface="Lato" panose="020F0502020204030203" pitchFamily="34" charset="0"/>
                <a:cs typeface="Lato" panose="020F0502020204030203" pitchFamily="34" charset="0"/>
              </a:rPr>
              <a:t>      Skeletons, in Mexican Culture, represent art and the love of life as we will all end up as skeletons eventually, so live life to the fullest while you</a:t>
            </a:r>
          </a:p>
          <a:p>
            <a:pPr marL="12700" marR="71120" lvl="2">
              <a:lnSpc>
                <a:spcPct val="101600"/>
              </a:lnSpc>
              <a:spcBef>
                <a:spcPts val="55"/>
              </a:spcBef>
            </a:pPr>
            <a:r>
              <a:rPr lang="en-US" dirty="0">
                <a:solidFill>
                  <a:srgbClr val="002060"/>
                </a:solidFill>
                <a:latin typeface="Lato" panose="020F0502020204030203" pitchFamily="34" charset="0"/>
                <a:ea typeface="Lato" panose="020F0502020204030203" pitchFamily="34" charset="0"/>
                <a:cs typeface="Lato" panose="020F0502020204030203" pitchFamily="34" charset="0"/>
              </a:rPr>
              <a:t>are here and enjoy the beauty around us. Our Skelly Bottles are made from Mexican ceramic and hand-painted. Our Blanco is available with a bandana and our Reposado and </a:t>
            </a:r>
            <a:r>
              <a:rPr lang="en-US" dirty="0" err="1">
                <a:solidFill>
                  <a:srgbClr val="002060"/>
                </a:solidFill>
                <a:latin typeface="Lato" panose="020F0502020204030203" pitchFamily="34" charset="0"/>
                <a:ea typeface="Lato" panose="020F0502020204030203" pitchFamily="34" charset="0"/>
                <a:cs typeface="Lato" panose="020F0502020204030203" pitchFamily="34" charset="0"/>
              </a:rPr>
              <a:t>Anejo</a:t>
            </a:r>
            <a:r>
              <a:rPr lang="en-US" dirty="0">
                <a:solidFill>
                  <a:srgbClr val="002060"/>
                </a:solidFill>
                <a:latin typeface="Lato" panose="020F0502020204030203" pitchFamily="34" charset="0"/>
                <a:ea typeface="Lato" panose="020F0502020204030203" pitchFamily="34" charset="0"/>
                <a:cs typeface="Lato" panose="020F0502020204030203" pitchFamily="34" charset="0"/>
              </a:rPr>
              <a:t> bottles come in hand-sewn Mariachi hats. We also have a ceramic Skelly Mini 50ml and limited edition Skelly Gold and Skelly Talavera decanter bottle.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r of painted skulls with antlers&#10;&#10;Description automatically generated">
            <a:extLst>
              <a:ext uri="{FF2B5EF4-FFF2-40B4-BE49-F238E27FC236}">
                <a16:creationId xmlns:a16="http://schemas.microsoft.com/office/drawing/2014/main" id="{7E0B62D4-8E9A-DE40-F9C4-DDEB0B9601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37" y="2169768"/>
            <a:ext cx="7919594" cy="4140964"/>
          </a:xfrm>
          <a:prstGeom prst="rect">
            <a:avLst/>
          </a:prstGeom>
        </p:spPr>
      </p:pic>
      <p:pic>
        <p:nvPicPr>
          <p:cNvPr id="4" name="Picture 3" descr="A black background with white text&#10;&#10;Description automatically generated">
            <a:extLst>
              <a:ext uri="{FF2B5EF4-FFF2-40B4-BE49-F238E27FC236}">
                <a16:creationId xmlns:a16="http://schemas.microsoft.com/office/drawing/2014/main" id="{7E247A5B-8ABE-BF2A-B375-45C3B81B33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95628" y="239882"/>
            <a:ext cx="5302720" cy="1411242"/>
          </a:xfrm>
          <a:prstGeom prst="rect">
            <a:avLst/>
          </a:prstGeom>
        </p:spPr>
      </p:pic>
      <p:pic>
        <p:nvPicPr>
          <p:cNvPr id="7" name="Picture 6" descr="A close up of a mask&#10;&#10;Description automatically generated with medium confidence">
            <a:extLst>
              <a:ext uri="{FF2B5EF4-FFF2-40B4-BE49-F238E27FC236}">
                <a16:creationId xmlns:a16="http://schemas.microsoft.com/office/drawing/2014/main" id="{1143D9DE-F655-F95F-F593-B00E2B3C720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4801899" y="7435772"/>
            <a:ext cx="2946398" cy="2209799"/>
          </a:xfrm>
          <a:prstGeom prst="rect">
            <a:avLst/>
          </a:prstGeom>
        </p:spPr>
      </p:pic>
      <p:pic>
        <p:nvPicPr>
          <p:cNvPr id="9" name="Picture 8" descr="A shelf with skulls and bottles&#10;&#10;Description automatically generated">
            <a:extLst>
              <a:ext uri="{FF2B5EF4-FFF2-40B4-BE49-F238E27FC236}">
                <a16:creationId xmlns:a16="http://schemas.microsoft.com/office/drawing/2014/main" id="{730F641F-5ABB-502C-B45D-DE6220D5C11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10583" y="7044814"/>
            <a:ext cx="4763437" cy="2970694"/>
          </a:xfrm>
          <a:prstGeom prst="rect">
            <a:avLst/>
          </a:prstGeom>
        </p:spPr>
      </p:pic>
      <p:pic>
        <p:nvPicPr>
          <p:cNvPr id="11" name="Picture 10" descr="A shelf with skulls and antlers&#10;&#10;Description automatically generated">
            <a:extLst>
              <a:ext uri="{FF2B5EF4-FFF2-40B4-BE49-F238E27FC236}">
                <a16:creationId xmlns:a16="http://schemas.microsoft.com/office/drawing/2014/main" id="{DAE77A29-0E3B-0408-5C0F-DDE4D5DB0E7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032192" y="7078546"/>
            <a:ext cx="5439095" cy="2943995"/>
          </a:xfrm>
          <a:prstGeom prst="rect">
            <a:avLst/>
          </a:prstGeom>
        </p:spPr>
      </p:pic>
      <p:pic>
        <p:nvPicPr>
          <p:cNvPr id="13" name="Picture 12" descr="A bottle of an object&#10;&#10;Description automatically generated with medium confidence">
            <a:extLst>
              <a:ext uri="{FF2B5EF4-FFF2-40B4-BE49-F238E27FC236}">
                <a16:creationId xmlns:a16="http://schemas.microsoft.com/office/drawing/2014/main" id="{C7E6F4DD-A2E5-7D55-F6D3-DF0B2CA1AFC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b="-1717"/>
          <a:stretch/>
        </p:blipFill>
        <p:spPr>
          <a:xfrm rot="5400000">
            <a:off x="7195705" y="7539019"/>
            <a:ext cx="2975471" cy="2007028"/>
          </a:xfrm>
          <a:prstGeom prst="rect">
            <a:avLst/>
          </a:prstGeom>
        </p:spPr>
      </p:pic>
      <p:sp>
        <p:nvSpPr>
          <p:cNvPr id="12" name="TextBox 11">
            <a:extLst>
              <a:ext uri="{FF2B5EF4-FFF2-40B4-BE49-F238E27FC236}">
                <a16:creationId xmlns:a16="http://schemas.microsoft.com/office/drawing/2014/main" id="{15382551-8BF2-DEA3-FEAD-C1A2668B30BF}"/>
              </a:ext>
            </a:extLst>
          </p:cNvPr>
          <p:cNvSpPr txBox="1"/>
          <p:nvPr/>
        </p:nvSpPr>
        <p:spPr>
          <a:xfrm>
            <a:off x="134417" y="42892"/>
            <a:ext cx="7258718" cy="2308324"/>
          </a:xfrm>
          <a:prstGeom prst="rect">
            <a:avLst/>
          </a:prstGeom>
          <a:noFill/>
        </p:spPr>
        <p:txBody>
          <a:bodyPr wrap="square" rtlCol="0">
            <a:spAutoFit/>
          </a:bodyPr>
          <a:lstStyle/>
          <a:p>
            <a:r>
              <a:rPr lang="en-US" sz="7200" dirty="0">
                <a:solidFill>
                  <a:srgbClr val="002060"/>
                </a:solidFill>
                <a:latin typeface="Britannic Bold" panose="020B0903060703020204" pitchFamily="34" charset="77"/>
              </a:rPr>
              <a:t>Trophy Head Collection</a:t>
            </a:r>
          </a:p>
        </p:txBody>
      </p:sp>
      <p:sp>
        <p:nvSpPr>
          <p:cNvPr id="14" name="TextBox 13">
            <a:extLst>
              <a:ext uri="{FF2B5EF4-FFF2-40B4-BE49-F238E27FC236}">
                <a16:creationId xmlns:a16="http://schemas.microsoft.com/office/drawing/2014/main" id="{3D171F12-3C9E-88B8-2F4E-50FD233E938A}"/>
              </a:ext>
            </a:extLst>
          </p:cNvPr>
          <p:cNvSpPr txBox="1"/>
          <p:nvPr/>
        </p:nvSpPr>
        <p:spPr>
          <a:xfrm>
            <a:off x="261790" y="6364750"/>
            <a:ext cx="15373482" cy="648704"/>
          </a:xfrm>
          <a:prstGeom prst="rect">
            <a:avLst/>
          </a:prstGeom>
          <a:noFill/>
        </p:spPr>
        <p:txBody>
          <a:bodyPr wrap="square">
            <a:spAutoFit/>
          </a:bodyPr>
          <a:lstStyle/>
          <a:p>
            <a:pPr marL="12700" marR="71120" algn="ctr">
              <a:lnSpc>
                <a:spcPct val="101600"/>
              </a:lnSpc>
              <a:spcBef>
                <a:spcPts val="55"/>
              </a:spcBef>
            </a:pPr>
            <a:r>
              <a:rPr lang="en-US" dirty="0">
                <a:solidFill>
                  <a:srgbClr val="002060"/>
                </a:solidFill>
                <a:latin typeface="Lato" panose="020F0502020204030203" pitchFamily="34" charset="0"/>
                <a:ea typeface="Lato" panose="020F0502020204030203" pitchFamily="34" charset="0"/>
                <a:cs typeface="Lato" panose="020F0502020204030203" pitchFamily="34" charset="0"/>
              </a:rPr>
              <a:t>These ceramic hand-painted bottles are made in remembrance of the 1</a:t>
            </a:r>
            <a:r>
              <a:rPr lang="en-US" baseline="30000" dirty="0">
                <a:solidFill>
                  <a:srgbClr val="002060"/>
                </a:solidFill>
                <a:latin typeface="Lato" panose="020F0502020204030203" pitchFamily="34" charset="0"/>
                <a:ea typeface="Lato" panose="020F0502020204030203" pitchFamily="34" charset="0"/>
                <a:cs typeface="Lato" panose="020F0502020204030203" pitchFamily="34" charset="0"/>
              </a:rPr>
              <a:t>st</a:t>
            </a:r>
            <a:r>
              <a:rPr lang="en-US" dirty="0">
                <a:solidFill>
                  <a:srgbClr val="002060"/>
                </a:solidFill>
                <a:latin typeface="Lato" panose="020F0502020204030203" pitchFamily="34" charset="0"/>
                <a:ea typeface="Lato" panose="020F0502020204030203" pitchFamily="34" charset="0"/>
                <a:cs typeface="Lato" panose="020F0502020204030203" pitchFamily="34" charset="0"/>
              </a:rPr>
              <a:t> art form found in America, painted skulls from over 10,000 years ago. </a:t>
            </a:r>
          </a:p>
          <a:p>
            <a:pPr marL="12700" marR="71120" algn="ctr">
              <a:lnSpc>
                <a:spcPct val="101600"/>
              </a:lnSpc>
              <a:spcBef>
                <a:spcPts val="55"/>
              </a:spcBef>
            </a:pPr>
            <a:r>
              <a:rPr lang="en-US" dirty="0">
                <a:solidFill>
                  <a:srgbClr val="002060"/>
                </a:solidFill>
                <a:latin typeface="Lato" panose="020F0502020204030203" pitchFamily="34" charset="0"/>
                <a:ea typeface="Lato" panose="020F0502020204030203" pitchFamily="34" charset="0"/>
                <a:cs typeface="Lato" panose="020F0502020204030203" pitchFamily="34" charset="0"/>
              </a:rPr>
              <a:t>Built in hanger ring to be able to hang on wall. Two different presentations in each case.</a:t>
            </a:r>
          </a:p>
        </p:txBody>
      </p:sp>
      <p:pic>
        <p:nvPicPr>
          <p:cNvPr id="17" name="Picture 16" descr="A close up of a statue&#10;&#10;Description automatically generated">
            <a:extLst>
              <a:ext uri="{FF2B5EF4-FFF2-40B4-BE49-F238E27FC236}">
                <a16:creationId xmlns:a16="http://schemas.microsoft.com/office/drawing/2014/main" id="{F5C33745-4492-516A-366B-8738D2A95B6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153400" y="2971800"/>
            <a:ext cx="7110702" cy="3249401"/>
          </a:xfrm>
          <a:prstGeom prst="rect">
            <a:avLst/>
          </a:prstGeom>
        </p:spPr>
      </p:pic>
      <p:sp>
        <p:nvSpPr>
          <p:cNvPr id="18" name="Rectangle 17">
            <a:extLst>
              <a:ext uri="{FF2B5EF4-FFF2-40B4-BE49-F238E27FC236}">
                <a16:creationId xmlns:a16="http://schemas.microsoft.com/office/drawing/2014/main" id="{D3AF5595-B497-59D6-7C53-B8C6BDFF3A18}"/>
              </a:ext>
            </a:extLst>
          </p:cNvPr>
          <p:cNvSpPr/>
          <p:nvPr/>
        </p:nvSpPr>
        <p:spPr>
          <a:xfrm>
            <a:off x="8153400" y="2857500"/>
            <a:ext cx="685800" cy="22860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95677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email">
            <a:extLst>
              <a:ext uri="{28A0092B-C50C-407E-A947-70E740481C1C}">
                <a14:useLocalDpi xmlns:a14="http://schemas.microsoft.com/office/drawing/2010/main"/>
              </a:ext>
            </a:extLst>
          </a:blip>
          <a:stretch>
            <a:fillRect/>
          </a:stretch>
        </p:blipFill>
        <p:spPr>
          <a:xfrm>
            <a:off x="9753600" y="-12290"/>
            <a:ext cx="5530043" cy="5583388"/>
          </a:xfrm>
          <a:prstGeom prst="rect">
            <a:avLst/>
          </a:prstGeom>
        </p:spPr>
      </p:pic>
      <p:sp>
        <p:nvSpPr>
          <p:cNvPr id="3" name="object 3"/>
          <p:cNvSpPr txBox="1"/>
          <p:nvPr/>
        </p:nvSpPr>
        <p:spPr>
          <a:xfrm>
            <a:off x="457200" y="3168116"/>
            <a:ext cx="7315200" cy="6375207"/>
          </a:xfrm>
          <a:prstGeom prst="rect">
            <a:avLst/>
          </a:prstGeom>
          <a:solidFill>
            <a:srgbClr val="F8AF34"/>
          </a:solidFill>
        </p:spPr>
        <p:txBody>
          <a:bodyPr vert="horz" wrap="square" lIns="0" tIns="172720" rIns="0" bIns="0" rtlCol="0">
            <a:spAutoFit/>
          </a:bodyPr>
          <a:lstStyle/>
          <a:p>
            <a:pPr marL="200660" marR="567055">
              <a:lnSpc>
                <a:spcPct val="97900"/>
              </a:lnSpc>
              <a:spcBef>
                <a:spcPts val="1360"/>
              </a:spcBef>
            </a:pPr>
            <a:r>
              <a:rPr sz="2500" spc="-45" dirty="0">
                <a:solidFill>
                  <a:srgbClr val="FFFFFF"/>
                </a:solidFill>
                <a:latin typeface="Arial"/>
                <a:cs typeface="Arial"/>
              </a:rPr>
              <a:t>Tequila Azulejos is extremely proud of our most exclusive presentation called “Gran </a:t>
            </a:r>
            <a:r>
              <a:rPr sz="2500" spc="-45" dirty="0" err="1">
                <a:solidFill>
                  <a:srgbClr val="FFFFFF"/>
                </a:solidFill>
                <a:latin typeface="Arial"/>
                <a:cs typeface="Arial"/>
              </a:rPr>
              <a:t>Alambique</a:t>
            </a:r>
            <a:r>
              <a:rPr sz="2500" spc="-45" dirty="0">
                <a:solidFill>
                  <a:srgbClr val="FFFFFF"/>
                </a:solidFill>
                <a:latin typeface="Arial"/>
                <a:cs typeface="Arial"/>
              </a:rPr>
              <a:t>”</a:t>
            </a:r>
            <a:r>
              <a:rPr lang="en-US" sz="2500" spc="-45" dirty="0">
                <a:solidFill>
                  <a:srgbClr val="FFFFFF"/>
                </a:solidFill>
                <a:latin typeface="Arial"/>
                <a:cs typeface="Arial"/>
              </a:rPr>
              <a:t>, the Great Alembic Still.</a:t>
            </a:r>
            <a:r>
              <a:rPr sz="2500" spc="-45" dirty="0">
                <a:solidFill>
                  <a:srgbClr val="FFFFFF"/>
                </a:solidFill>
                <a:latin typeface="Arial"/>
                <a:cs typeface="Arial"/>
              </a:rPr>
              <a:t> This elegant design will make its grand debut in the world of exclusive tequilas in </a:t>
            </a:r>
            <a:r>
              <a:rPr lang="en-US" sz="2500" spc="-45" dirty="0">
                <a:solidFill>
                  <a:srgbClr val="FFFFFF"/>
                </a:solidFill>
                <a:latin typeface="Arial"/>
                <a:cs typeface="Arial"/>
              </a:rPr>
              <a:t>September </a:t>
            </a:r>
            <a:r>
              <a:rPr sz="2500" spc="-45" dirty="0">
                <a:solidFill>
                  <a:srgbClr val="FFFFFF"/>
                </a:solidFill>
                <a:latin typeface="Arial"/>
                <a:cs typeface="Arial"/>
              </a:rPr>
              <a:t>2023.</a:t>
            </a:r>
          </a:p>
          <a:p>
            <a:pPr marL="200660" marR="346075">
              <a:lnSpc>
                <a:spcPct val="100000"/>
              </a:lnSpc>
              <a:spcBef>
                <a:spcPts val="3279"/>
              </a:spcBef>
            </a:pPr>
            <a:r>
              <a:rPr sz="2500" spc="-45" dirty="0">
                <a:solidFill>
                  <a:srgbClr val="FFFFFF"/>
                </a:solidFill>
                <a:latin typeface="Arial"/>
                <a:cs typeface="Arial"/>
              </a:rPr>
              <a:t>As the name </a:t>
            </a:r>
            <a:r>
              <a:rPr sz="2500" spc="-20" dirty="0">
                <a:solidFill>
                  <a:srgbClr val="FFFFFF"/>
                </a:solidFill>
                <a:latin typeface="Arial"/>
                <a:cs typeface="Arial"/>
              </a:rPr>
              <a:t>implies</a:t>
            </a:r>
            <a:r>
              <a:rPr sz="2500" spc="-165" dirty="0">
                <a:solidFill>
                  <a:srgbClr val="FFFFFF"/>
                </a:solidFill>
                <a:latin typeface="Arial"/>
                <a:cs typeface="Arial"/>
              </a:rPr>
              <a:t> </a:t>
            </a:r>
            <a:r>
              <a:rPr sz="2500" spc="50" dirty="0">
                <a:solidFill>
                  <a:srgbClr val="FFFFFF"/>
                </a:solidFill>
                <a:latin typeface="Arial"/>
                <a:cs typeface="Arial"/>
              </a:rPr>
              <a:t>it</a:t>
            </a:r>
            <a:r>
              <a:rPr lang="en-US" sz="2500" spc="50" dirty="0">
                <a:solidFill>
                  <a:srgbClr val="FFFFFF"/>
                </a:solidFill>
                <a:latin typeface="Arial"/>
                <a:cs typeface="Arial"/>
              </a:rPr>
              <a:t> is contained</a:t>
            </a:r>
            <a:r>
              <a:rPr sz="2500" spc="50" dirty="0">
                <a:solidFill>
                  <a:srgbClr val="FFFFFF"/>
                </a:solidFill>
                <a:latin typeface="Arial"/>
                <a:cs typeface="Arial"/>
              </a:rPr>
              <a:t>,</a:t>
            </a:r>
            <a:r>
              <a:rPr sz="2500" spc="-165" dirty="0">
                <a:solidFill>
                  <a:srgbClr val="FFFFFF"/>
                </a:solidFill>
                <a:latin typeface="Arial"/>
                <a:cs typeface="Arial"/>
              </a:rPr>
              <a:t> </a:t>
            </a:r>
            <a:r>
              <a:rPr sz="2500" dirty="0">
                <a:solidFill>
                  <a:srgbClr val="FFFFFF"/>
                </a:solidFill>
                <a:latin typeface="Arial"/>
                <a:cs typeface="Arial"/>
              </a:rPr>
              <a:t>in</a:t>
            </a:r>
            <a:r>
              <a:rPr sz="2500" spc="-165" dirty="0">
                <a:solidFill>
                  <a:srgbClr val="FFFFFF"/>
                </a:solidFill>
                <a:latin typeface="Arial"/>
                <a:cs typeface="Arial"/>
              </a:rPr>
              <a:t> </a:t>
            </a:r>
            <a:r>
              <a:rPr sz="2500" spc="-75" dirty="0">
                <a:solidFill>
                  <a:srgbClr val="FFFFFF"/>
                </a:solidFill>
                <a:latin typeface="Arial"/>
                <a:cs typeface="Arial"/>
              </a:rPr>
              <a:t>an</a:t>
            </a:r>
            <a:r>
              <a:rPr sz="2500" spc="-165" dirty="0">
                <a:solidFill>
                  <a:srgbClr val="FFFFFF"/>
                </a:solidFill>
                <a:latin typeface="Arial"/>
                <a:cs typeface="Arial"/>
              </a:rPr>
              <a:t> </a:t>
            </a:r>
            <a:r>
              <a:rPr sz="2500" spc="-20" dirty="0">
                <a:solidFill>
                  <a:srgbClr val="FFFFFF"/>
                </a:solidFill>
                <a:latin typeface="Arial"/>
                <a:cs typeface="Arial"/>
              </a:rPr>
              <a:t>elegant</a:t>
            </a:r>
            <a:r>
              <a:rPr sz="2500" spc="-165" dirty="0">
                <a:solidFill>
                  <a:srgbClr val="FFFFFF"/>
                </a:solidFill>
                <a:latin typeface="Arial"/>
                <a:cs typeface="Arial"/>
              </a:rPr>
              <a:t> </a:t>
            </a:r>
            <a:r>
              <a:rPr sz="2500" spc="-10" dirty="0">
                <a:solidFill>
                  <a:srgbClr val="FFFFFF"/>
                </a:solidFill>
                <a:latin typeface="Arial"/>
                <a:cs typeface="Arial"/>
              </a:rPr>
              <a:t>al</a:t>
            </a:r>
            <a:r>
              <a:rPr lang="en-US" sz="2500" spc="-10" dirty="0">
                <a:solidFill>
                  <a:srgbClr val="FFFFFF"/>
                </a:solidFill>
                <a:latin typeface="Arial"/>
                <a:cs typeface="Arial"/>
              </a:rPr>
              <a:t>e</a:t>
            </a:r>
            <a:r>
              <a:rPr sz="2500" spc="-10" dirty="0">
                <a:solidFill>
                  <a:srgbClr val="FFFFFF"/>
                </a:solidFill>
                <a:latin typeface="Arial"/>
                <a:cs typeface="Arial"/>
              </a:rPr>
              <a:t>mbic</a:t>
            </a:r>
            <a:r>
              <a:rPr lang="en-US" sz="2500" spc="-10" dirty="0">
                <a:solidFill>
                  <a:srgbClr val="FFFFFF"/>
                </a:solidFill>
                <a:latin typeface="Arial"/>
                <a:cs typeface="Arial"/>
              </a:rPr>
              <a:t> still</a:t>
            </a:r>
            <a:r>
              <a:rPr sz="2500" spc="-10" dirty="0">
                <a:solidFill>
                  <a:srgbClr val="FFFFFF"/>
                </a:solidFill>
                <a:latin typeface="Arial"/>
                <a:cs typeface="Arial"/>
              </a:rPr>
              <a:t>, </a:t>
            </a:r>
            <a:r>
              <a:rPr sz="2500" dirty="0">
                <a:solidFill>
                  <a:srgbClr val="FFFFFF"/>
                </a:solidFill>
                <a:latin typeface="Arial"/>
                <a:cs typeface="Arial"/>
              </a:rPr>
              <a:t>which</a:t>
            </a:r>
            <a:r>
              <a:rPr sz="2500" spc="-150" dirty="0">
                <a:solidFill>
                  <a:srgbClr val="FFFFFF"/>
                </a:solidFill>
                <a:latin typeface="Arial"/>
                <a:cs typeface="Arial"/>
              </a:rPr>
              <a:t> </a:t>
            </a:r>
            <a:r>
              <a:rPr sz="2500" spc="-55" dirty="0">
                <a:solidFill>
                  <a:srgbClr val="FFFFFF"/>
                </a:solidFill>
                <a:latin typeface="Arial"/>
                <a:cs typeface="Arial"/>
              </a:rPr>
              <a:t>is</a:t>
            </a:r>
            <a:r>
              <a:rPr sz="2500" spc="-145" dirty="0">
                <a:solidFill>
                  <a:srgbClr val="FFFFFF"/>
                </a:solidFill>
                <a:latin typeface="Arial"/>
                <a:cs typeface="Arial"/>
              </a:rPr>
              <a:t> </a:t>
            </a:r>
            <a:r>
              <a:rPr sz="2500" spc="-75" dirty="0">
                <a:solidFill>
                  <a:srgbClr val="FFFFFF"/>
                </a:solidFill>
                <a:latin typeface="Arial"/>
                <a:cs typeface="Arial"/>
              </a:rPr>
              <a:t>an</a:t>
            </a:r>
            <a:r>
              <a:rPr sz="2500" spc="-150" dirty="0">
                <a:solidFill>
                  <a:srgbClr val="FFFFFF"/>
                </a:solidFill>
                <a:latin typeface="Arial"/>
                <a:cs typeface="Arial"/>
              </a:rPr>
              <a:t> </a:t>
            </a:r>
            <a:r>
              <a:rPr sz="2500" dirty="0">
                <a:solidFill>
                  <a:srgbClr val="FFFFFF"/>
                </a:solidFill>
                <a:latin typeface="Arial"/>
                <a:cs typeface="Arial"/>
              </a:rPr>
              <a:t>ancient</a:t>
            </a:r>
            <a:r>
              <a:rPr sz="2500" spc="-145" dirty="0">
                <a:solidFill>
                  <a:srgbClr val="FFFFFF"/>
                </a:solidFill>
                <a:latin typeface="Arial"/>
                <a:cs typeface="Arial"/>
              </a:rPr>
              <a:t> </a:t>
            </a:r>
            <a:r>
              <a:rPr sz="2500" dirty="0">
                <a:solidFill>
                  <a:srgbClr val="FFFFFF"/>
                </a:solidFill>
                <a:latin typeface="Arial"/>
                <a:cs typeface="Arial"/>
              </a:rPr>
              <a:t>metal</a:t>
            </a:r>
            <a:r>
              <a:rPr sz="2500" spc="-150" dirty="0">
                <a:solidFill>
                  <a:srgbClr val="FFFFFF"/>
                </a:solidFill>
                <a:latin typeface="Arial"/>
                <a:cs typeface="Arial"/>
              </a:rPr>
              <a:t> </a:t>
            </a:r>
            <a:r>
              <a:rPr sz="2500" dirty="0">
                <a:solidFill>
                  <a:srgbClr val="FFFFFF"/>
                </a:solidFill>
                <a:latin typeface="Arial"/>
                <a:cs typeface="Arial"/>
              </a:rPr>
              <a:t>instrument</a:t>
            </a:r>
            <a:r>
              <a:rPr sz="2500" spc="-145" dirty="0">
                <a:solidFill>
                  <a:srgbClr val="FFFFFF"/>
                </a:solidFill>
                <a:latin typeface="Arial"/>
                <a:cs typeface="Arial"/>
              </a:rPr>
              <a:t> </a:t>
            </a:r>
            <a:r>
              <a:rPr sz="2500" spc="-75" dirty="0">
                <a:solidFill>
                  <a:srgbClr val="FFFFFF"/>
                </a:solidFill>
                <a:latin typeface="Arial"/>
                <a:cs typeface="Arial"/>
              </a:rPr>
              <a:t>used</a:t>
            </a:r>
            <a:r>
              <a:rPr sz="2500" spc="-150" dirty="0">
                <a:solidFill>
                  <a:srgbClr val="FFFFFF"/>
                </a:solidFill>
                <a:latin typeface="Arial"/>
                <a:cs typeface="Arial"/>
              </a:rPr>
              <a:t> </a:t>
            </a:r>
            <a:r>
              <a:rPr sz="2500" spc="105" dirty="0">
                <a:solidFill>
                  <a:srgbClr val="FFFFFF"/>
                </a:solidFill>
                <a:latin typeface="Arial"/>
                <a:cs typeface="Arial"/>
              </a:rPr>
              <a:t>for</a:t>
            </a:r>
            <a:r>
              <a:rPr sz="2500" spc="-145" dirty="0">
                <a:solidFill>
                  <a:srgbClr val="FFFFFF"/>
                </a:solidFill>
                <a:latin typeface="Arial"/>
                <a:cs typeface="Arial"/>
              </a:rPr>
              <a:t> </a:t>
            </a:r>
            <a:r>
              <a:rPr sz="2500" spc="-25" dirty="0">
                <a:solidFill>
                  <a:srgbClr val="FFFFFF"/>
                </a:solidFill>
                <a:latin typeface="Arial"/>
                <a:cs typeface="Arial"/>
              </a:rPr>
              <a:t>the </a:t>
            </a:r>
            <a:r>
              <a:rPr sz="2500" dirty="0">
                <a:solidFill>
                  <a:srgbClr val="FFFFFF"/>
                </a:solidFill>
                <a:latin typeface="Arial"/>
                <a:cs typeface="Arial"/>
              </a:rPr>
              <a:t>distillation</a:t>
            </a:r>
            <a:r>
              <a:rPr sz="2500" spc="-114" dirty="0">
                <a:solidFill>
                  <a:srgbClr val="FFFFFF"/>
                </a:solidFill>
                <a:latin typeface="Arial"/>
                <a:cs typeface="Arial"/>
              </a:rPr>
              <a:t> </a:t>
            </a:r>
            <a:r>
              <a:rPr sz="2500" spc="70" dirty="0">
                <a:solidFill>
                  <a:srgbClr val="FFFFFF"/>
                </a:solidFill>
                <a:latin typeface="Arial"/>
                <a:cs typeface="Arial"/>
              </a:rPr>
              <a:t>of</a:t>
            </a:r>
            <a:r>
              <a:rPr sz="2500" spc="-110" dirty="0">
                <a:solidFill>
                  <a:srgbClr val="FFFFFF"/>
                </a:solidFill>
                <a:latin typeface="Arial"/>
                <a:cs typeface="Arial"/>
              </a:rPr>
              <a:t> </a:t>
            </a:r>
            <a:r>
              <a:rPr lang="en-US" sz="2500" spc="-45" dirty="0">
                <a:solidFill>
                  <a:srgbClr val="FFFFFF"/>
                </a:solidFill>
                <a:latin typeface="Arial"/>
                <a:cs typeface="Arial"/>
              </a:rPr>
              <a:t>perfumes, medicines, and finally the best spirits. </a:t>
            </a:r>
            <a:r>
              <a:rPr sz="2500" spc="-25" dirty="0">
                <a:solidFill>
                  <a:srgbClr val="FFFFFF"/>
                </a:solidFill>
                <a:latin typeface="Arial"/>
                <a:cs typeface="Arial"/>
              </a:rPr>
              <a:t>The </a:t>
            </a:r>
            <a:r>
              <a:rPr sz="2500" dirty="0">
                <a:solidFill>
                  <a:srgbClr val="FFFFFF"/>
                </a:solidFill>
                <a:latin typeface="Arial"/>
                <a:cs typeface="Arial"/>
              </a:rPr>
              <a:t>metallic</a:t>
            </a:r>
            <a:r>
              <a:rPr sz="2500" spc="-145" dirty="0">
                <a:solidFill>
                  <a:srgbClr val="FFFFFF"/>
                </a:solidFill>
                <a:latin typeface="Arial"/>
                <a:cs typeface="Arial"/>
              </a:rPr>
              <a:t> </a:t>
            </a:r>
            <a:r>
              <a:rPr sz="2500" spc="-20" dirty="0">
                <a:solidFill>
                  <a:srgbClr val="FFFFFF"/>
                </a:solidFill>
                <a:latin typeface="Arial"/>
                <a:cs typeface="Arial"/>
              </a:rPr>
              <a:t>copper</a:t>
            </a:r>
            <a:r>
              <a:rPr sz="2500" spc="-140" dirty="0">
                <a:solidFill>
                  <a:srgbClr val="FFFFFF"/>
                </a:solidFill>
                <a:latin typeface="Arial"/>
                <a:cs typeface="Arial"/>
              </a:rPr>
              <a:t> </a:t>
            </a:r>
            <a:r>
              <a:rPr sz="2500" dirty="0">
                <a:solidFill>
                  <a:srgbClr val="FFFFFF"/>
                </a:solidFill>
                <a:latin typeface="Arial"/>
                <a:cs typeface="Arial"/>
              </a:rPr>
              <a:t>coating</a:t>
            </a:r>
            <a:r>
              <a:rPr sz="2500" spc="-145" dirty="0">
                <a:solidFill>
                  <a:srgbClr val="FFFFFF"/>
                </a:solidFill>
                <a:latin typeface="Arial"/>
                <a:cs typeface="Arial"/>
              </a:rPr>
              <a:t> </a:t>
            </a:r>
            <a:r>
              <a:rPr lang="en-US" sz="2500" spc="-145" dirty="0">
                <a:solidFill>
                  <a:srgbClr val="FFFFFF"/>
                </a:solidFill>
                <a:latin typeface="Arial"/>
                <a:cs typeface="Arial"/>
              </a:rPr>
              <a:t>on this ceramic bottle, </a:t>
            </a:r>
            <a:r>
              <a:rPr sz="2500" spc="-25" dirty="0">
                <a:solidFill>
                  <a:srgbClr val="FFFFFF"/>
                </a:solidFill>
                <a:latin typeface="Arial"/>
                <a:cs typeface="Arial"/>
              </a:rPr>
              <a:t>is </a:t>
            </a:r>
            <a:r>
              <a:rPr sz="2500" dirty="0">
                <a:solidFill>
                  <a:srgbClr val="FFFFFF"/>
                </a:solidFill>
                <a:latin typeface="Arial"/>
                <a:cs typeface="Arial"/>
              </a:rPr>
              <a:t>characteristic</a:t>
            </a:r>
            <a:r>
              <a:rPr sz="2500" spc="-135" dirty="0">
                <a:solidFill>
                  <a:srgbClr val="FFFFFF"/>
                </a:solidFill>
                <a:latin typeface="Arial"/>
                <a:cs typeface="Arial"/>
              </a:rPr>
              <a:t> </a:t>
            </a:r>
            <a:r>
              <a:rPr sz="2500" spc="70" dirty="0">
                <a:solidFill>
                  <a:srgbClr val="FFFFFF"/>
                </a:solidFill>
                <a:latin typeface="Arial"/>
                <a:cs typeface="Arial"/>
              </a:rPr>
              <a:t>of</a:t>
            </a:r>
            <a:r>
              <a:rPr sz="2500" spc="-135" dirty="0">
                <a:solidFill>
                  <a:srgbClr val="FFFFFF"/>
                </a:solidFill>
                <a:latin typeface="Arial"/>
                <a:cs typeface="Arial"/>
              </a:rPr>
              <a:t> </a:t>
            </a:r>
            <a:r>
              <a:rPr sz="2500" dirty="0">
                <a:solidFill>
                  <a:srgbClr val="FFFFFF"/>
                </a:solidFill>
                <a:latin typeface="Arial"/>
                <a:cs typeface="Arial"/>
              </a:rPr>
              <a:t>the</a:t>
            </a:r>
            <a:r>
              <a:rPr sz="2500" spc="-130" dirty="0">
                <a:solidFill>
                  <a:srgbClr val="FFFFFF"/>
                </a:solidFill>
                <a:latin typeface="Arial"/>
                <a:cs typeface="Arial"/>
              </a:rPr>
              <a:t> </a:t>
            </a:r>
            <a:r>
              <a:rPr sz="2500" dirty="0">
                <a:solidFill>
                  <a:srgbClr val="FFFFFF"/>
                </a:solidFill>
                <a:latin typeface="Arial"/>
                <a:cs typeface="Arial"/>
              </a:rPr>
              <a:t>oldest</a:t>
            </a:r>
            <a:r>
              <a:rPr sz="2500" spc="-135" dirty="0">
                <a:solidFill>
                  <a:srgbClr val="FFFFFF"/>
                </a:solidFill>
                <a:latin typeface="Arial"/>
                <a:cs typeface="Arial"/>
              </a:rPr>
              <a:t> </a:t>
            </a:r>
            <a:r>
              <a:rPr lang="en-US" sz="2500" spc="-55" dirty="0">
                <a:solidFill>
                  <a:srgbClr val="FFFFFF"/>
                </a:solidFill>
                <a:latin typeface="Arial"/>
                <a:cs typeface="Arial"/>
              </a:rPr>
              <a:t>alembic stills </a:t>
            </a:r>
            <a:r>
              <a:rPr sz="2500" dirty="0">
                <a:solidFill>
                  <a:srgbClr val="FFFFFF"/>
                </a:solidFill>
                <a:latin typeface="Arial"/>
                <a:cs typeface="Arial"/>
              </a:rPr>
              <a:t>dating</a:t>
            </a:r>
            <a:r>
              <a:rPr sz="2500" spc="-135" dirty="0">
                <a:solidFill>
                  <a:srgbClr val="FFFFFF"/>
                </a:solidFill>
                <a:latin typeface="Arial"/>
                <a:cs typeface="Arial"/>
              </a:rPr>
              <a:t> </a:t>
            </a:r>
            <a:r>
              <a:rPr sz="2500" spc="-20" dirty="0">
                <a:solidFill>
                  <a:srgbClr val="FFFFFF"/>
                </a:solidFill>
                <a:latin typeface="Arial"/>
                <a:cs typeface="Arial"/>
              </a:rPr>
              <a:t>back </a:t>
            </a:r>
            <a:r>
              <a:rPr sz="2500" spc="110" dirty="0">
                <a:solidFill>
                  <a:srgbClr val="FFFFFF"/>
                </a:solidFill>
                <a:latin typeface="Arial"/>
                <a:cs typeface="Arial"/>
              </a:rPr>
              <a:t>to</a:t>
            </a:r>
            <a:r>
              <a:rPr sz="2500" spc="-165" dirty="0">
                <a:solidFill>
                  <a:srgbClr val="FFFFFF"/>
                </a:solidFill>
                <a:latin typeface="Arial"/>
                <a:cs typeface="Arial"/>
              </a:rPr>
              <a:t> </a:t>
            </a:r>
            <a:r>
              <a:rPr sz="2500" dirty="0">
                <a:solidFill>
                  <a:srgbClr val="FFFFFF"/>
                </a:solidFill>
                <a:latin typeface="Arial"/>
                <a:cs typeface="Arial"/>
              </a:rPr>
              <a:t>the</a:t>
            </a:r>
            <a:r>
              <a:rPr sz="2500" spc="-160" dirty="0">
                <a:solidFill>
                  <a:srgbClr val="FFFFFF"/>
                </a:solidFill>
                <a:latin typeface="Arial"/>
                <a:cs typeface="Arial"/>
              </a:rPr>
              <a:t> </a:t>
            </a:r>
            <a:r>
              <a:rPr sz="2500" spc="-75" dirty="0">
                <a:solidFill>
                  <a:srgbClr val="FFFFFF"/>
                </a:solidFill>
                <a:latin typeface="Arial"/>
                <a:cs typeface="Arial"/>
              </a:rPr>
              <a:t>days</a:t>
            </a:r>
            <a:r>
              <a:rPr sz="2500" spc="-160" dirty="0">
                <a:solidFill>
                  <a:srgbClr val="FFFFFF"/>
                </a:solidFill>
                <a:latin typeface="Arial"/>
                <a:cs typeface="Arial"/>
              </a:rPr>
              <a:t> </a:t>
            </a:r>
            <a:r>
              <a:rPr sz="2500" spc="70" dirty="0">
                <a:solidFill>
                  <a:srgbClr val="FFFFFF"/>
                </a:solidFill>
                <a:latin typeface="Arial"/>
                <a:cs typeface="Arial"/>
              </a:rPr>
              <a:t>of</a:t>
            </a:r>
            <a:r>
              <a:rPr sz="2500" spc="-165" dirty="0">
                <a:solidFill>
                  <a:srgbClr val="FFFFFF"/>
                </a:solidFill>
                <a:latin typeface="Arial"/>
                <a:cs typeface="Arial"/>
              </a:rPr>
              <a:t> </a:t>
            </a:r>
            <a:r>
              <a:rPr sz="2500" spc="-20" dirty="0">
                <a:solidFill>
                  <a:srgbClr val="FFFFFF"/>
                </a:solidFill>
                <a:latin typeface="Arial"/>
                <a:cs typeface="Arial"/>
              </a:rPr>
              <a:t>Cleopatra.</a:t>
            </a:r>
            <a:r>
              <a:rPr sz="2500" spc="-160" dirty="0">
                <a:solidFill>
                  <a:srgbClr val="FFFFFF"/>
                </a:solidFill>
                <a:latin typeface="Arial"/>
                <a:cs typeface="Arial"/>
              </a:rPr>
              <a:t> </a:t>
            </a:r>
            <a:r>
              <a:rPr sz="2500" spc="-45" dirty="0">
                <a:solidFill>
                  <a:srgbClr val="FFFFFF"/>
                </a:solidFill>
                <a:latin typeface="Arial"/>
                <a:cs typeface="Arial"/>
              </a:rPr>
              <a:t>This</a:t>
            </a:r>
            <a:r>
              <a:rPr sz="2500" spc="-160" dirty="0">
                <a:solidFill>
                  <a:srgbClr val="FFFFFF"/>
                </a:solidFill>
                <a:latin typeface="Arial"/>
                <a:cs typeface="Arial"/>
              </a:rPr>
              <a:t> </a:t>
            </a:r>
            <a:r>
              <a:rPr sz="2500" spc="-20" dirty="0">
                <a:solidFill>
                  <a:srgbClr val="FFFFFF"/>
                </a:solidFill>
                <a:latin typeface="Arial"/>
                <a:cs typeface="Arial"/>
              </a:rPr>
              <a:t>high-end</a:t>
            </a:r>
            <a:r>
              <a:rPr sz="2500" spc="-160" dirty="0">
                <a:solidFill>
                  <a:srgbClr val="FFFFFF"/>
                </a:solidFill>
                <a:latin typeface="Arial"/>
                <a:cs typeface="Arial"/>
              </a:rPr>
              <a:t> </a:t>
            </a:r>
            <a:r>
              <a:rPr sz="2500" spc="60" dirty="0">
                <a:solidFill>
                  <a:srgbClr val="FFFFFF"/>
                </a:solidFill>
                <a:latin typeface="Arial"/>
                <a:cs typeface="Arial"/>
              </a:rPr>
              <a:t>bottle </a:t>
            </a:r>
            <a:r>
              <a:rPr sz="2500" spc="-20" dirty="0">
                <a:solidFill>
                  <a:srgbClr val="FFFFFF"/>
                </a:solidFill>
                <a:latin typeface="Arial"/>
                <a:cs typeface="Arial"/>
              </a:rPr>
              <a:t>contains</a:t>
            </a:r>
            <a:r>
              <a:rPr sz="2500" spc="-175" dirty="0">
                <a:solidFill>
                  <a:srgbClr val="FFFFFF"/>
                </a:solidFill>
                <a:latin typeface="Arial"/>
                <a:cs typeface="Arial"/>
              </a:rPr>
              <a:t> </a:t>
            </a:r>
            <a:r>
              <a:rPr sz="2500" spc="-135" dirty="0">
                <a:solidFill>
                  <a:srgbClr val="FFFFFF"/>
                </a:solidFill>
                <a:latin typeface="Arial"/>
                <a:cs typeface="Arial"/>
              </a:rPr>
              <a:t>a</a:t>
            </a:r>
            <a:r>
              <a:rPr sz="2500" spc="-175" dirty="0">
                <a:solidFill>
                  <a:srgbClr val="FFFFFF"/>
                </a:solidFill>
                <a:latin typeface="Arial"/>
                <a:cs typeface="Arial"/>
              </a:rPr>
              <a:t> </a:t>
            </a:r>
            <a:r>
              <a:rPr sz="2500" spc="-40" dirty="0">
                <a:solidFill>
                  <a:srgbClr val="FFFFFF"/>
                </a:solidFill>
                <a:latin typeface="Arial"/>
                <a:cs typeface="Arial"/>
              </a:rPr>
              <a:t>100%</a:t>
            </a:r>
            <a:r>
              <a:rPr sz="2500" spc="-175" dirty="0">
                <a:solidFill>
                  <a:srgbClr val="FFFFFF"/>
                </a:solidFill>
                <a:latin typeface="Arial"/>
                <a:cs typeface="Arial"/>
              </a:rPr>
              <a:t> </a:t>
            </a:r>
            <a:r>
              <a:rPr lang="en-US" sz="2500" spc="-175" dirty="0">
                <a:solidFill>
                  <a:srgbClr val="FFFFFF"/>
                </a:solidFill>
                <a:latin typeface="Arial"/>
                <a:cs typeface="Arial"/>
              </a:rPr>
              <a:t>B</a:t>
            </a:r>
            <a:r>
              <a:rPr sz="2500" dirty="0">
                <a:solidFill>
                  <a:srgbClr val="FFFFFF"/>
                </a:solidFill>
                <a:latin typeface="Arial"/>
                <a:cs typeface="Arial"/>
              </a:rPr>
              <a:t>lue</a:t>
            </a:r>
            <a:r>
              <a:rPr sz="2500" spc="-175" dirty="0">
                <a:solidFill>
                  <a:srgbClr val="FFFFFF"/>
                </a:solidFill>
                <a:latin typeface="Arial"/>
                <a:cs typeface="Arial"/>
              </a:rPr>
              <a:t> </a:t>
            </a:r>
            <a:r>
              <a:rPr lang="en-US" sz="2500" spc="-175" dirty="0">
                <a:solidFill>
                  <a:srgbClr val="FFFFFF"/>
                </a:solidFill>
                <a:latin typeface="Arial"/>
                <a:cs typeface="Arial"/>
              </a:rPr>
              <a:t>W</a:t>
            </a:r>
            <a:r>
              <a:rPr sz="2500" dirty="0">
                <a:solidFill>
                  <a:srgbClr val="FFFFFF"/>
                </a:solidFill>
                <a:latin typeface="Arial"/>
                <a:cs typeface="Arial"/>
              </a:rPr>
              <a:t>eber</a:t>
            </a:r>
            <a:r>
              <a:rPr sz="2500" spc="-175" dirty="0">
                <a:solidFill>
                  <a:srgbClr val="FFFFFF"/>
                </a:solidFill>
                <a:latin typeface="Arial"/>
                <a:cs typeface="Arial"/>
              </a:rPr>
              <a:t> </a:t>
            </a:r>
            <a:r>
              <a:rPr sz="2500" spc="-105" dirty="0">
                <a:solidFill>
                  <a:srgbClr val="FFFFFF"/>
                </a:solidFill>
                <a:latin typeface="Arial"/>
                <a:cs typeface="Arial"/>
              </a:rPr>
              <a:t>agave</a:t>
            </a:r>
            <a:r>
              <a:rPr sz="2500" spc="-175" dirty="0">
                <a:solidFill>
                  <a:srgbClr val="FFFFFF"/>
                </a:solidFill>
                <a:latin typeface="Arial"/>
                <a:cs typeface="Arial"/>
              </a:rPr>
              <a:t> </a:t>
            </a:r>
            <a:r>
              <a:rPr sz="2500" dirty="0">
                <a:solidFill>
                  <a:srgbClr val="FFFFFF"/>
                </a:solidFill>
                <a:latin typeface="Arial"/>
                <a:cs typeface="Arial"/>
              </a:rPr>
              <a:t>Extra</a:t>
            </a:r>
            <a:r>
              <a:rPr sz="2500" spc="-175" dirty="0">
                <a:solidFill>
                  <a:srgbClr val="FFFFFF"/>
                </a:solidFill>
                <a:latin typeface="Arial"/>
                <a:cs typeface="Arial"/>
              </a:rPr>
              <a:t> </a:t>
            </a:r>
            <a:r>
              <a:rPr sz="2500" spc="-10" dirty="0">
                <a:solidFill>
                  <a:srgbClr val="FFFFFF"/>
                </a:solidFill>
                <a:latin typeface="Arial"/>
                <a:cs typeface="Arial"/>
              </a:rPr>
              <a:t>Añejo </a:t>
            </a:r>
            <a:r>
              <a:rPr sz="2500" spc="-75" dirty="0">
                <a:solidFill>
                  <a:srgbClr val="FFFFFF"/>
                </a:solidFill>
                <a:latin typeface="Arial"/>
                <a:cs typeface="Arial"/>
              </a:rPr>
              <a:t>Tequila,</a:t>
            </a:r>
            <a:r>
              <a:rPr sz="2500" spc="-120" dirty="0">
                <a:solidFill>
                  <a:srgbClr val="FFFFFF"/>
                </a:solidFill>
                <a:latin typeface="Arial"/>
                <a:cs typeface="Arial"/>
              </a:rPr>
              <a:t> </a:t>
            </a:r>
            <a:r>
              <a:rPr sz="2500" spc="-35" dirty="0">
                <a:solidFill>
                  <a:srgbClr val="FFFFFF"/>
                </a:solidFill>
                <a:latin typeface="Arial"/>
                <a:cs typeface="Arial"/>
              </a:rPr>
              <a:t>making</a:t>
            </a:r>
            <a:r>
              <a:rPr sz="2500" spc="-120" dirty="0">
                <a:solidFill>
                  <a:srgbClr val="FFFFFF"/>
                </a:solidFill>
                <a:latin typeface="Arial"/>
                <a:cs typeface="Arial"/>
              </a:rPr>
              <a:t> </a:t>
            </a:r>
            <a:r>
              <a:rPr sz="2500" dirty="0">
                <a:solidFill>
                  <a:srgbClr val="FFFFFF"/>
                </a:solidFill>
                <a:latin typeface="Arial"/>
                <a:cs typeface="Arial"/>
              </a:rPr>
              <a:t>this</a:t>
            </a:r>
            <a:r>
              <a:rPr sz="2500" spc="-120" dirty="0">
                <a:solidFill>
                  <a:srgbClr val="FFFFFF"/>
                </a:solidFill>
                <a:latin typeface="Arial"/>
                <a:cs typeface="Arial"/>
              </a:rPr>
              <a:t> </a:t>
            </a:r>
            <a:r>
              <a:rPr sz="2500" dirty="0">
                <a:solidFill>
                  <a:srgbClr val="FFFFFF"/>
                </a:solidFill>
                <a:latin typeface="Arial"/>
                <a:cs typeface="Arial"/>
              </a:rPr>
              <a:t>collection</a:t>
            </a:r>
            <a:r>
              <a:rPr sz="2500" spc="-120" dirty="0">
                <a:solidFill>
                  <a:srgbClr val="FFFFFF"/>
                </a:solidFill>
                <a:latin typeface="Arial"/>
                <a:cs typeface="Arial"/>
              </a:rPr>
              <a:t> </a:t>
            </a:r>
            <a:r>
              <a:rPr sz="2500" spc="-75" dirty="0">
                <a:solidFill>
                  <a:srgbClr val="FFFFFF"/>
                </a:solidFill>
                <a:latin typeface="Arial"/>
                <a:cs typeface="Arial"/>
              </a:rPr>
              <a:t>an</a:t>
            </a:r>
            <a:r>
              <a:rPr sz="2500" spc="-120" dirty="0">
                <a:solidFill>
                  <a:srgbClr val="FFFFFF"/>
                </a:solidFill>
                <a:latin typeface="Arial"/>
                <a:cs typeface="Arial"/>
              </a:rPr>
              <a:t> </a:t>
            </a:r>
            <a:r>
              <a:rPr sz="2500" spc="-10" dirty="0">
                <a:solidFill>
                  <a:srgbClr val="FFFFFF"/>
                </a:solidFill>
                <a:latin typeface="Arial"/>
                <a:cs typeface="Arial"/>
              </a:rPr>
              <a:t>exclusive </a:t>
            </a:r>
            <a:r>
              <a:rPr sz="2500" spc="-35" dirty="0">
                <a:solidFill>
                  <a:srgbClr val="FFFFFF"/>
                </a:solidFill>
                <a:latin typeface="Arial"/>
                <a:cs typeface="Arial"/>
              </a:rPr>
              <a:t>experience</a:t>
            </a:r>
            <a:r>
              <a:rPr sz="2500" spc="-155" dirty="0">
                <a:solidFill>
                  <a:srgbClr val="FFFFFF"/>
                </a:solidFill>
                <a:latin typeface="Arial"/>
                <a:cs typeface="Arial"/>
              </a:rPr>
              <a:t> </a:t>
            </a:r>
            <a:r>
              <a:rPr sz="2500" spc="105" dirty="0">
                <a:solidFill>
                  <a:srgbClr val="FFFFFF"/>
                </a:solidFill>
                <a:latin typeface="Arial"/>
                <a:cs typeface="Arial"/>
              </a:rPr>
              <a:t>for</a:t>
            </a:r>
            <a:r>
              <a:rPr sz="2500" spc="-155" dirty="0">
                <a:solidFill>
                  <a:srgbClr val="FFFFFF"/>
                </a:solidFill>
                <a:latin typeface="Arial"/>
                <a:cs typeface="Arial"/>
              </a:rPr>
              <a:t> </a:t>
            </a:r>
            <a:r>
              <a:rPr sz="2500" dirty="0">
                <a:solidFill>
                  <a:srgbClr val="FFFFFF"/>
                </a:solidFill>
                <a:latin typeface="Arial"/>
                <a:cs typeface="Arial"/>
              </a:rPr>
              <a:t>the</a:t>
            </a:r>
            <a:r>
              <a:rPr sz="2500" spc="-155" dirty="0">
                <a:solidFill>
                  <a:srgbClr val="FFFFFF"/>
                </a:solidFill>
                <a:latin typeface="Arial"/>
                <a:cs typeface="Arial"/>
              </a:rPr>
              <a:t> </a:t>
            </a:r>
            <a:r>
              <a:rPr sz="2500" dirty="0">
                <a:solidFill>
                  <a:srgbClr val="FFFFFF"/>
                </a:solidFill>
                <a:latin typeface="Arial"/>
                <a:cs typeface="Arial"/>
              </a:rPr>
              <a:t>most</a:t>
            </a:r>
            <a:r>
              <a:rPr sz="2500" spc="-150" dirty="0">
                <a:solidFill>
                  <a:srgbClr val="FFFFFF"/>
                </a:solidFill>
                <a:latin typeface="Arial"/>
                <a:cs typeface="Arial"/>
              </a:rPr>
              <a:t> </a:t>
            </a:r>
            <a:r>
              <a:rPr sz="2500" spc="-50" dirty="0">
                <a:solidFill>
                  <a:srgbClr val="FFFFFF"/>
                </a:solidFill>
                <a:latin typeface="Arial"/>
                <a:cs typeface="Arial"/>
              </a:rPr>
              <a:t>demanding</a:t>
            </a:r>
            <a:r>
              <a:rPr sz="2500" spc="-155" dirty="0">
                <a:solidFill>
                  <a:srgbClr val="FFFFFF"/>
                </a:solidFill>
                <a:latin typeface="Arial"/>
                <a:cs typeface="Arial"/>
              </a:rPr>
              <a:t> </a:t>
            </a:r>
            <a:r>
              <a:rPr sz="2500" spc="-10" dirty="0">
                <a:solidFill>
                  <a:srgbClr val="FFFFFF"/>
                </a:solidFill>
                <a:latin typeface="Arial"/>
                <a:cs typeface="Arial"/>
              </a:rPr>
              <a:t>palates.</a:t>
            </a:r>
            <a:endParaRPr sz="2500" dirty="0">
              <a:latin typeface="Arial"/>
              <a:cs typeface="Arial"/>
            </a:endParaRPr>
          </a:p>
        </p:txBody>
      </p:sp>
      <p:grpSp>
        <p:nvGrpSpPr>
          <p:cNvPr id="8" name="Group 7">
            <a:extLst>
              <a:ext uri="{FF2B5EF4-FFF2-40B4-BE49-F238E27FC236}">
                <a16:creationId xmlns:a16="http://schemas.microsoft.com/office/drawing/2014/main" id="{99D01D60-C232-8CC6-414A-0A91D46241DA}"/>
              </a:ext>
            </a:extLst>
          </p:cNvPr>
          <p:cNvGrpSpPr/>
          <p:nvPr/>
        </p:nvGrpSpPr>
        <p:grpSpPr>
          <a:xfrm>
            <a:off x="8182800" y="8610600"/>
            <a:ext cx="3552000" cy="570413"/>
            <a:chOff x="8182800" y="8118827"/>
            <a:chExt cx="6494538" cy="1136682"/>
          </a:xfrm>
        </p:grpSpPr>
        <p:sp>
          <p:nvSpPr>
            <p:cNvPr id="5" name="object 5"/>
            <p:cNvSpPr/>
            <p:nvPr/>
          </p:nvSpPr>
          <p:spPr>
            <a:xfrm>
              <a:off x="8182800" y="9004274"/>
              <a:ext cx="1110615" cy="39370"/>
            </a:xfrm>
            <a:custGeom>
              <a:avLst/>
              <a:gdLst/>
              <a:ahLst/>
              <a:cxnLst/>
              <a:rect l="l" t="t" r="r" b="b"/>
              <a:pathLst>
                <a:path w="1110615" h="39370">
                  <a:moveTo>
                    <a:pt x="1110411" y="0"/>
                  </a:moveTo>
                  <a:lnTo>
                    <a:pt x="0" y="0"/>
                  </a:lnTo>
                  <a:lnTo>
                    <a:pt x="0" y="38900"/>
                  </a:lnTo>
                  <a:lnTo>
                    <a:pt x="1110411" y="38900"/>
                  </a:lnTo>
                  <a:lnTo>
                    <a:pt x="1110411" y="0"/>
                  </a:lnTo>
                  <a:close/>
                </a:path>
              </a:pathLst>
            </a:custGeom>
            <a:solidFill>
              <a:srgbClr val="F8AF34"/>
            </a:solidFill>
          </p:spPr>
          <p:txBody>
            <a:bodyPr wrap="square" lIns="0" tIns="0" rIns="0" bIns="0" rtlCol="0"/>
            <a:lstStyle/>
            <a:p>
              <a:endParaRPr sz="1600"/>
            </a:p>
          </p:txBody>
        </p:sp>
        <p:sp>
          <p:nvSpPr>
            <p:cNvPr id="6" name="object 6"/>
            <p:cNvSpPr/>
            <p:nvPr/>
          </p:nvSpPr>
          <p:spPr>
            <a:xfrm>
              <a:off x="13607998" y="9004274"/>
              <a:ext cx="1069340" cy="39370"/>
            </a:xfrm>
            <a:custGeom>
              <a:avLst/>
              <a:gdLst/>
              <a:ahLst/>
              <a:cxnLst/>
              <a:rect l="l" t="t" r="r" b="b"/>
              <a:pathLst>
                <a:path w="1069340" h="39370">
                  <a:moveTo>
                    <a:pt x="1069200" y="0"/>
                  </a:moveTo>
                  <a:lnTo>
                    <a:pt x="0" y="0"/>
                  </a:lnTo>
                  <a:lnTo>
                    <a:pt x="0" y="38900"/>
                  </a:lnTo>
                  <a:lnTo>
                    <a:pt x="1069200" y="38900"/>
                  </a:lnTo>
                  <a:lnTo>
                    <a:pt x="1069200" y="0"/>
                  </a:lnTo>
                  <a:close/>
                </a:path>
              </a:pathLst>
            </a:custGeom>
            <a:solidFill>
              <a:srgbClr val="F8AF34"/>
            </a:solidFill>
          </p:spPr>
          <p:txBody>
            <a:bodyPr wrap="square" lIns="0" tIns="0" rIns="0" bIns="0" rtlCol="0"/>
            <a:lstStyle/>
            <a:p>
              <a:endParaRPr sz="1600"/>
            </a:p>
          </p:txBody>
        </p:sp>
        <p:sp>
          <p:nvSpPr>
            <p:cNvPr id="7" name="object 7"/>
            <p:cNvSpPr txBox="1"/>
            <p:nvPr/>
          </p:nvSpPr>
          <p:spPr>
            <a:xfrm>
              <a:off x="9234509" y="8118827"/>
              <a:ext cx="4308234" cy="1136682"/>
            </a:xfrm>
            <a:prstGeom prst="rect">
              <a:avLst/>
            </a:prstGeom>
          </p:spPr>
          <p:txBody>
            <a:bodyPr vert="horz" wrap="square" lIns="0" tIns="12700" rIns="0" bIns="0" rtlCol="0">
              <a:spAutoFit/>
            </a:bodyPr>
            <a:lstStyle/>
            <a:p>
              <a:pPr marL="12700" algn="ctr">
                <a:lnSpc>
                  <a:spcPts val="5330"/>
                </a:lnSpc>
                <a:spcBef>
                  <a:spcPts val="100"/>
                </a:spcBef>
              </a:pPr>
              <a:r>
                <a:rPr lang="en-US" sz="1600" spc="-60" dirty="0">
                  <a:solidFill>
                    <a:srgbClr val="213F7D"/>
                  </a:solidFill>
                  <a:latin typeface="Arial"/>
                  <a:cs typeface="Arial"/>
                </a:rPr>
                <a:t>Extra Añejo 750ml with box</a:t>
              </a:r>
              <a:endParaRPr sz="1000" dirty="0">
                <a:latin typeface="Times New Roman"/>
                <a:cs typeface="Times New Roman"/>
              </a:endParaRPr>
            </a:p>
          </p:txBody>
        </p:sp>
      </p:grpSp>
      <p:pic>
        <p:nvPicPr>
          <p:cNvPr id="9" name="Picture 8" descr="A black background with red text&#10;&#10;Description automatically generated">
            <a:extLst>
              <a:ext uri="{FF2B5EF4-FFF2-40B4-BE49-F238E27FC236}">
                <a16:creationId xmlns:a16="http://schemas.microsoft.com/office/drawing/2014/main" id="{EE503AE1-8A4C-09A9-C39C-A86B3AA8ABA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80924" y="309160"/>
            <a:ext cx="4896123" cy="990600"/>
          </a:xfrm>
          <a:prstGeom prst="rect">
            <a:avLst/>
          </a:prstGeom>
        </p:spPr>
      </p:pic>
      <p:pic>
        <p:nvPicPr>
          <p:cNvPr id="12" name="Picture 11" descr="A copper bottle with a spiral&#10;&#10;Description automatically generated">
            <a:extLst>
              <a:ext uri="{FF2B5EF4-FFF2-40B4-BE49-F238E27FC236}">
                <a16:creationId xmlns:a16="http://schemas.microsoft.com/office/drawing/2014/main" id="{E617E9AF-29A1-6526-F53C-328D3F6395C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20000" y="1244659"/>
            <a:ext cx="4781550" cy="7163936"/>
          </a:xfrm>
          <a:prstGeom prst="rect">
            <a:avLst/>
          </a:prstGeom>
        </p:spPr>
      </p:pic>
      <p:sp>
        <p:nvSpPr>
          <p:cNvPr id="15" name="TextBox 14">
            <a:extLst>
              <a:ext uri="{FF2B5EF4-FFF2-40B4-BE49-F238E27FC236}">
                <a16:creationId xmlns:a16="http://schemas.microsoft.com/office/drawing/2014/main" id="{49AE05DD-9721-1F15-38E9-3BB1EF27D236}"/>
              </a:ext>
            </a:extLst>
          </p:cNvPr>
          <p:cNvSpPr txBox="1"/>
          <p:nvPr/>
        </p:nvSpPr>
        <p:spPr>
          <a:xfrm>
            <a:off x="452192" y="1298795"/>
            <a:ext cx="6856364" cy="1754326"/>
          </a:xfrm>
          <a:prstGeom prst="rect">
            <a:avLst/>
          </a:prstGeom>
          <a:noFill/>
        </p:spPr>
        <p:txBody>
          <a:bodyPr wrap="none" rtlCol="0">
            <a:spAutoFit/>
          </a:bodyPr>
          <a:lstStyle/>
          <a:p>
            <a:r>
              <a:rPr lang="en-US" sz="5400" dirty="0">
                <a:solidFill>
                  <a:srgbClr val="002060"/>
                </a:solidFill>
                <a:latin typeface="Britannic Bold" panose="020B0903060703020204" pitchFamily="34" charset="77"/>
              </a:rPr>
              <a:t>Gran </a:t>
            </a:r>
            <a:r>
              <a:rPr lang="en-US" sz="5400" dirty="0" err="1">
                <a:solidFill>
                  <a:srgbClr val="002060"/>
                </a:solidFill>
                <a:latin typeface="Britannic Bold" panose="020B0903060703020204" pitchFamily="34" charset="77"/>
              </a:rPr>
              <a:t>Alambique</a:t>
            </a:r>
            <a:r>
              <a:rPr lang="en-US" sz="5400" dirty="0">
                <a:solidFill>
                  <a:srgbClr val="002060"/>
                </a:solidFill>
                <a:latin typeface="Britannic Bold" panose="020B0903060703020204" pitchFamily="34" charset="77"/>
              </a:rPr>
              <a:t> Extra</a:t>
            </a:r>
          </a:p>
          <a:p>
            <a:r>
              <a:rPr lang="en-US" sz="5400" dirty="0">
                <a:solidFill>
                  <a:srgbClr val="002060"/>
                </a:solidFill>
                <a:latin typeface="Britannic Bold" panose="020B0903060703020204" pitchFamily="34" charset="77"/>
              </a:rPr>
              <a:t>Añejo 100% Agave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200" y="1752600"/>
            <a:ext cx="14859000" cy="8340873"/>
          </a:xfrm>
          <a:prstGeom prst="rect">
            <a:avLst/>
          </a:prstGeom>
        </p:spPr>
        <p:txBody>
          <a:bodyPr vert="horz" wrap="square" lIns="0" tIns="6985" rIns="0" bIns="0" rtlCol="0">
            <a:spAutoFit/>
          </a:bodyPr>
          <a:lstStyle/>
          <a:p>
            <a:pPr marL="584200" marR="71120" indent="-571500">
              <a:lnSpc>
                <a:spcPct val="101600"/>
              </a:lnSpc>
              <a:spcBef>
                <a:spcPts val="55"/>
              </a:spcBef>
              <a:spcAft>
                <a:spcPts val="600"/>
              </a:spcAft>
              <a:buFont typeface="Arial" panose="020B0604020202020204" pitchFamily="34" charset="0"/>
              <a:buChar char="•"/>
            </a:pPr>
            <a:r>
              <a:rPr lang="en-US" sz="3200" dirty="0">
                <a:solidFill>
                  <a:srgbClr val="002060"/>
                </a:solidFill>
                <a:latin typeface="Lato" panose="020F0502020204030203" pitchFamily="34" charset="0"/>
                <a:ea typeface="Lato" panose="020F0502020204030203" pitchFamily="34" charset="0"/>
                <a:cs typeface="Lato" panose="020F0502020204030203" pitchFamily="34" charset="0"/>
              </a:rPr>
              <a:t>Founded Thirty Years Ago, Was the 1st Ceramic Tequila</a:t>
            </a:r>
          </a:p>
          <a:p>
            <a:pPr marL="584200" marR="71120" indent="-571500">
              <a:lnSpc>
                <a:spcPct val="101600"/>
              </a:lnSpc>
              <a:spcBef>
                <a:spcPts val="55"/>
              </a:spcBef>
              <a:spcAft>
                <a:spcPts val="600"/>
              </a:spcAft>
              <a:buFont typeface="Arial" panose="020B0604020202020204" pitchFamily="34" charset="0"/>
              <a:buChar char="•"/>
            </a:pPr>
            <a:r>
              <a:rPr lang="en-US" sz="3200" dirty="0">
                <a:solidFill>
                  <a:srgbClr val="002060"/>
                </a:solidFill>
                <a:latin typeface="Lato" panose="020F0502020204030203" pitchFamily="34" charset="0"/>
                <a:ea typeface="Lato" panose="020F0502020204030203" pitchFamily="34" charset="0"/>
                <a:cs typeface="Lato" panose="020F0502020204030203" pitchFamily="34" charset="0"/>
              </a:rPr>
              <a:t>Azulejos Priced 30% below </a:t>
            </a:r>
            <a:r>
              <a:rPr lang="en-US" sz="3200" dirty="0" err="1">
                <a:solidFill>
                  <a:srgbClr val="002060"/>
                </a:solidFill>
                <a:latin typeface="Lato" panose="020F0502020204030203" pitchFamily="34" charset="0"/>
                <a:ea typeface="Lato" panose="020F0502020204030203" pitchFamily="34" charset="0"/>
                <a:cs typeface="Lato" panose="020F0502020204030203" pitchFamily="34" charset="0"/>
              </a:rPr>
              <a:t>Clase</a:t>
            </a:r>
            <a:r>
              <a:rPr lang="en-US" sz="3200" dirty="0">
                <a:solidFill>
                  <a:srgbClr val="002060"/>
                </a:solidFill>
                <a:latin typeface="Lato" panose="020F0502020204030203" pitchFamily="34" charset="0"/>
                <a:ea typeface="Lato" panose="020F0502020204030203" pitchFamily="34" charset="0"/>
                <a:cs typeface="Lato" panose="020F0502020204030203" pitchFamily="34" charset="0"/>
              </a:rPr>
              <a:t> Azul</a:t>
            </a:r>
          </a:p>
          <a:p>
            <a:pPr marL="584200" marR="71120" indent="-571500">
              <a:lnSpc>
                <a:spcPct val="101600"/>
              </a:lnSpc>
              <a:spcBef>
                <a:spcPts val="55"/>
              </a:spcBef>
              <a:spcAft>
                <a:spcPts val="600"/>
              </a:spcAft>
              <a:buFont typeface="Arial" panose="020B0604020202020204" pitchFamily="34" charset="0"/>
              <a:buChar char="•"/>
            </a:pPr>
            <a:r>
              <a:rPr lang="en-US" sz="3200" dirty="0">
                <a:solidFill>
                  <a:srgbClr val="002060"/>
                </a:solidFill>
                <a:latin typeface="Lato" panose="020F0502020204030203" pitchFamily="34" charset="0"/>
                <a:ea typeface="Lato" panose="020F0502020204030203" pitchFamily="34" charset="0"/>
                <a:cs typeface="Lato" panose="020F0502020204030203" pitchFamily="34" charset="0"/>
              </a:rPr>
              <a:t>Art In Tequila, Art In the Bottles</a:t>
            </a:r>
          </a:p>
          <a:p>
            <a:pPr marL="584200" marR="71120" indent="-571500">
              <a:lnSpc>
                <a:spcPct val="101600"/>
              </a:lnSpc>
              <a:spcBef>
                <a:spcPts val="55"/>
              </a:spcBef>
              <a:spcAft>
                <a:spcPts val="600"/>
              </a:spcAft>
              <a:buFont typeface="Arial" panose="020B0604020202020204" pitchFamily="34" charset="0"/>
              <a:buChar char="•"/>
            </a:pPr>
            <a:r>
              <a:rPr lang="en-US" sz="3200" dirty="0">
                <a:solidFill>
                  <a:srgbClr val="002060"/>
                </a:solidFill>
                <a:latin typeface="Lato" panose="020F0502020204030203" pitchFamily="34" charset="0"/>
                <a:ea typeface="Lato" panose="020F0502020204030203" pitchFamily="34" charset="0"/>
                <a:cs typeface="Lato" panose="020F0502020204030203" pitchFamily="34" charset="0"/>
              </a:rPr>
              <a:t>Supports Mexican Artisans</a:t>
            </a:r>
          </a:p>
          <a:p>
            <a:pPr marL="584200" marR="71120" indent="-571500">
              <a:lnSpc>
                <a:spcPct val="101600"/>
              </a:lnSpc>
              <a:spcBef>
                <a:spcPts val="55"/>
              </a:spcBef>
              <a:spcAft>
                <a:spcPts val="600"/>
              </a:spcAft>
              <a:buFont typeface="Arial" panose="020B0604020202020204" pitchFamily="34" charset="0"/>
              <a:buChar char="•"/>
            </a:pPr>
            <a:r>
              <a:rPr lang="en-US" sz="3200" dirty="0">
                <a:solidFill>
                  <a:srgbClr val="002060"/>
                </a:solidFill>
                <a:latin typeface="Lato" panose="020F0502020204030203" pitchFamily="34" charset="0"/>
                <a:ea typeface="Lato" panose="020F0502020204030203" pitchFamily="34" charset="0"/>
                <a:cs typeface="Lato" panose="020F0502020204030203" pitchFamily="34" charset="0"/>
              </a:rPr>
              <a:t>Woman Owned, Women Artisans, Women Bottlers</a:t>
            </a:r>
          </a:p>
          <a:p>
            <a:pPr marL="584200" marR="71120" indent="-571500">
              <a:lnSpc>
                <a:spcPct val="101600"/>
              </a:lnSpc>
              <a:spcBef>
                <a:spcPts val="55"/>
              </a:spcBef>
              <a:spcAft>
                <a:spcPts val="600"/>
              </a:spcAft>
              <a:buFont typeface="Arial" panose="020B0604020202020204" pitchFamily="34" charset="0"/>
              <a:buChar char="•"/>
            </a:pPr>
            <a:r>
              <a:rPr lang="en-US" sz="3200" dirty="0">
                <a:solidFill>
                  <a:srgbClr val="002060"/>
                </a:solidFill>
                <a:latin typeface="Lato" panose="020F0502020204030203" pitchFamily="34" charset="0"/>
                <a:ea typeface="Lato" panose="020F0502020204030203" pitchFamily="34" charset="0"/>
                <a:cs typeface="Lato" panose="020F0502020204030203" pitchFamily="34" charset="0"/>
              </a:rPr>
              <a:t>San Francisco World Spirits Competition Multiple Double Gold Medals</a:t>
            </a:r>
          </a:p>
          <a:p>
            <a:pPr marL="584200" marR="71120" indent="-571500">
              <a:lnSpc>
                <a:spcPct val="101600"/>
              </a:lnSpc>
              <a:spcBef>
                <a:spcPts val="55"/>
              </a:spcBef>
              <a:spcAft>
                <a:spcPts val="600"/>
              </a:spcAft>
              <a:buFont typeface="Arial" panose="020B0604020202020204" pitchFamily="34" charset="0"/>
              <a:buChar char="•"/>
            </a:pPr>
            <a:r>
              <a:rPr lang="en-US" sz="3200" dirty="0">
                <a:solidFill>
                  <a:srgbClr val="002060"/>
                </a:solidFill>
                <a:latin typeface="Lato" panose="020F0502020204030203" pitchFamily="34" charset="0"/>
                <a:ea typeface="Lato" panose="020F0502020204030203" pitchFamily="34" charset="0"/>
                <a:cs typeface="Lato" panose="020F0502020204030203" pitchFamily="34" charset="0"/>
              </a:rPr>
              <a:t>Additive Free, not sweet, not syrupy, same recipe for 30 years</a:t>
            </a:r>
          </a:p>
          <a:p>
            <a:pPr marL="584200" marR="71120" indent="-571500">
              <a:lnSpc>
                <a:spcPct val="101600"/>
              </a:lnSpc>
              <a:spcBef>
                <a:spcPts val="55"/>
              </a:spcBef>
              <a:spcAft>
                <a:spcPts val="600"/>
              </a:spcAft>
              <a:buFont typeface="Arial" panose="020B0604020202020204" pitchFamily="34" charset="0"/>
              <a:buChar char="•"/>
            </a:pPr>
            <a:r>
              <a:rPr lang="en-US" sz="3200" dirty="0">
                <a:solidFill>
                  <a:srgbClr val="002060"/>
                </a:solidFill>
                <a:latin typeface="Lato" panose="020F0502020204030203" pitchFamily="34" charset="0"/>
                <a:ea typeface="Lato" panose="020F0502020204030203" pitchFamily="34" charset="0"/>
                <a:cs typeface="Lato" panose="020F0502020204030203" pitchFamily="34" charset="0"/>
              </a:rPr>
              <a:t>Target Consumers: Spirits Collectors, Art Enthusiasts, Impulse Buyers, E-Commerce. (Largest Demographics Suburban Women 25-60)</a:t>
            </a:r>
          </a:p>
          <a:p>
            <a:pPr marL="584200" marR="71120" indent="-571500">
              <a:lnSpc>
                <a:spcPct val="101600"/>
              </a:lnSpc>
              <a:spcBef>
                <a:spcPts val="55"/>
              </a:spcBef>
              <a:spcAft>
                <a:spcPts val="600"/>
              </a:spcAft>
              <a:buFont typeface="Arial" panose="020B0604020202020204" pitchFamily="34" charset="0"/>
              <a:buChar char="•"/>
            </a:pPr>
            <a:r>
              <a:rPr lang="en-US" sz="3200" dirty="0">
                <a:solidFill>
                  <a:srgbClr val="002060"/>
                </a:solidFill>
                <a:latin typeface="Lato" panose="020F0502020204030203" pitchFamily="34" charset="0"/>
                <a:ea typeface="Lato" panose="020F0502020204030203" pitchFamily="34" charset="0"/>
                <a:cs typeface="Lato" panose="020F0502020204030203" pitchFamily="34" charset="0"/>
              </a:rPr>
              <a:t>Almost 40,000 Social Media Followers.</a:t>
            </a:r>
          </a:p>
          <a:p>
            <a:pPr marL="584200" marR="71120" indent="-571500">
              <a:lnSpc>
                <a:spcPct val="101600"/>
              </a:lnSpc>
              <a:spcBef>
                <a:spcPts val="55"/>
              </a:spcBef>
              <a:spcAft>
                <a:spcPts val="600"/>
              </a:spcAft>
              <a:buFont typeface="Arial" panose="020B0604020202020204" pitchFamily="34" charset="0"/>
              <a:buChar char="•"/>
            </a:pPr>
            <a:r>
              <a:rPr lang="en-US" sz="3200" dirty="0">
                <a:solidFill>
                  <a:srgbClr val="002060"/>
                </a:solidFill>
                <a:latin typeface="Lato" panose="020F0502020204030203" pitchFamily="34" charset="0"/>
                <a:ea typeface="Lato" panose="020F0502020204030203" pitchFamily="34" charset="0"/>
                <a:cs typeface="Lato" panose="020F0502020204030203" pitchFamily="34" charset="0"/>
              </a:rPr>
              <a:t>Our products are not price sensitive, so everyone across the chain can make good margins and have fun selling our brands and make money.</a:t>
            </a:r>
          </a:p>
          <a:p>
            <a:pPr marL="584200" marR="71120" indent="-571500">
              <a:lnSpc>
                <a:spcPct val="101600"/>
              </a:lnSpc>
              <a:spcBef>
                <a:spcPts val="55"/>
              </a:spcBef>
              <a:spcAft>
                <a:spcPts val="600"/>
              </a:spcAft>
              <a:buFont typeface="Arial" panose="020B0604020202020204" pitchFamily="34" charset="0"/>
              <a:buChar char="•"/>
            </a:pPr>
            <a:r>
              <a:rPr lang="en-US" sz="3200" dirty="0">
                <a:solidFill>
                  <a:srgbClr val="002060"/>
                </a:solidFill>
                <a:latin typeface="Lato" panose="020F0502020204030203" pitchFamily="34" charset="0"/>
                <a:ea typeface="Lato" panose="020F0502020204030203" pitchFamily="34" charset="0"/>
                <a:cs typeface="Lato" panose="020F0502020204030203" pitchFamily="34" charset="0"/>
              </a:rPr>
              <a:t>Tequila is the fastest growing spirits category in the industry and is here to stay with global projected compound growth of 20%-30%+ per year.</a:t>
            </a:r>
          </a:p>
          <a:p>
            <a:pPr marL="12700" marR="71120">
              <a:lnSpc>
                <a:spcPct val="101600"/>
              </a:lnSpc>
              <a:spcBef>
                <a:spcPts val="55"/>
              </a:spcBef>
            </a:pPr>
            <a:endParaRPr lang="en-US" sz="2000" dirty="0">
              <a:solidFill>
                <a:srgbClr val="231F20"/>
              </a:solidFill>
              <a:latin typeface="Aharoni" panose="02010803020104030203" pitchFamily="2" charset="-79"/>
              <a:cs typeface="Aharoni" panose="02010803020104030203" pitchFamily="2" charset="-79"/>
            </a:endParaRPr>
          </a:p>
        </p:txBody>
      </p:sp>
      <p:sp>
        <p:nvSpPr>
          <p:cNvPr id="6" name="TextBox 5">
            <a:extLst>
              <a:ext uri="{FF2B5EF4-FFF2-40B4-BE49-F238E27FC236}">
                <a16:creationId xmlns:a16="http://schemas.microsoft.com/office/drawing/2014/main" id="{30F10956-F790-FE69-E451-17358DA96D9E}"/>
              </a:ext>
            </a:extLst>
          </p:cNvPr>
          <p:cNvSpPr txBox="1"/>
          <p:nvPr/>
        </p:nvSpPr>
        <p:spPr>
          <a:xfrm>
            <a:off x="457200" y="228600"/>
            <a:ext cx="4506362" cy="1200329"/>
          </a:xfrm>
          <a:prstGeom prst="rect">
            <a:avLst/>
          </a:prstGeom>
          <a:noFill/>
        </p:spPr>
        <p:txBody>
          <a:bodyPr wrap="none" rtlCol="0">
            <a:spAutoFit/>
          </a:bodyPr>
          <a:lstStyle/>
          <a:p>
            <a:r>
              <a:rPr lang="en-US" sz="7200" dirty="0">
                <a:solidFill>
                  <a:srgbClr val="002060"/>
                </a:solidFill>
                <a:latin typeface="Britannic Bold" panose="020B0903060703020204" pitchFamily="34" charset="77"/>
              </a:rPr>
              <a:t>Key Points</a:t>
            </a:r>
          </a:p>
        </p:txBody>
      </p:sp>
      <p:pic>
        <p:nvPicPr>
          <p:cNvPr id="7" name="Picture 6" descr="A black background with red text&#10;&#10;Description automatically generated">
            <a:extLst>
              <a:ext uri="{FF2B5EF4-FFF2-40B4-BE49-F238E27FC236}">
                <a16:creationId xmlns:a16="http://schemas.microsoft.com/office/drawing/2014/main" id="{BBE0285C-22AB-6AFC-190E-D6077E7424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182600" y="762548"/>
            <a:ext cx="1994043" cy="403441"/>
          </a:xfrm>
          <a:prstGeom prst="rect">
            <a:avLst/>
          </a:prstGeom>
        </p:spPr>
      </p:pic>
      <p:pic>
        <p:nvPicPr>
          <p:cNvPr id="8" name="Picture 7" descr="A blue text on a black background&#10;&#10;Description automatically generated">
            <a:extLst>
              <a:ext uri="{FF2B5EF4-FFF2-40B4-BE49-F238E27FC236}">
                <a16:creationId xmlns:a16="http://schemas.microsoft.com/office/drawing/2014/main" id="{8BD317F8-EB86-EBC1-A7A9-AAC177A356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66011" y="537145"/>
            <a:ext cx="2659152" cy="741737"/>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609051DA-9B69-E2E7-D4B5-49E8D7F953E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80248" y="697687"/>
            <a:ext cx="2003343" cy="533161"/>
          </a:xfrm>
          <a:prstGeom prst="rect">
            <a:avLst/>
          </a:prstGeom>
        </p:spPr>
      </p:pic>
      <p:pic>
        <p:nvPicPr>
          <p:cNvPr id="10" name="Picture 9" descr="A black background with a skeleton and text&#10;&#10;Description automatically generated">
            <a:extLst>
              <a:ext uri="{FF2B5EF4-FFF2-40B4-BE49-F238E27FC236}">
                <a16:creationId xmlns:a16="http://schemas.microsoft.com/office/drawing/2014/main" id="{F7BDACBA-6AAA-2637-8B85-0A4A3360D33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16723" y="387099"/>
            <a:ext cx="1864517" cy="1041830"/>
          </a:xfrm>
          <a:prstGeom prst="rect">
            <a:avLst/>
          </a:prstGeom>
        </p:spPr>
      </p:pic>
    </p:spTree>
    <p:extLst>
      <p:ext uri="{BB962C8B-B14F-4D97-AF65-F5344CB8AC3E}">
        <p14:creationId xmlns:p14="http://schemas.microsoft.com/office/powerpoint/2010/main" val="4224112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005919" y="1558962"/>
            <a:ext cx="6763384" cy="695960"/>
          </a:xfrm>
          <a:prstGeom prst="rect">
            <a:avLst/>
          </a:prstGeom>
        </p:spPr>
        <p:txBody>
          <a:bodyPr vert="horz" wrap="square" lIns="0" tIns="12700" rIns="0" bIns="0" rtlCol="0">
            <a:spAutoFit/>
          </a:bodyPr>
          <a:lstStyle/>
          <a:p>
            <a:pPr marL="12700">
              <a:lnSpc>
                <a:spcPct val="100000"/>
              </a:lnSpc>
              <a:spcBef>
                <a:spcPts val="100"/>
              </a:spcBef>
            </a:pPr>
            <a:r>
              <a:rPr sz="4400" spc="-495" dirty="0"/>
              <a:t>CONTACT</a:t>
            </a:r>
            <a:r>
              <a:rPr sz="4400" spc="-620" dirty="0"/>
              <a:t> </a:t>
            </a:r>
            <a:r>
              <a:rPr sz="4400" spc="-365" dirty="0"/>
              <a:t>INFORMATION</a:t>
            </a:r>
            <a:endParaRPr sz="4400" dirty="0"/>
          </a:p>
        </p:txBody>
      </p:sp>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8230460" y="6785559"/>
            <a:ext cx="666300" cy="673513"/>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8251954" y="5859733"/>
            <a:ext cx="579351" cy="589878"/>
          </a:xfrm>
          <a:prstGeom prst="rect">
            <a:avLst/>
          </a:prstGeom>
        </p:spPr>
      </p:pic>
      <p:pic>
        <p:nvPicPr>
          <p:cNvPr id="5" name="object 5"/>
          <p:cNvPicPr/>
          <p:nvPr/>
        </p:nvPicPr>
        <p:blipFill>
          <a:blip r:embed="rId5" cstate="email">
            <a:extLst>
              <a:ext uri="{28A0092B-C50C-407E-A947-70E740481C1C}">
                <a14:useLocalDpi xmlns:a14="http://schemas.microsoft.com/office/drawing/2010/main"/>
              </a:ext>
            </a:extLst>
          </a:blip>
          <a:stretch>
            <a:fillRect/>
          </a:stretch>
        </p:blipFill>
        <p:spPr>
          <a:xfrm>
            <a:off x="8307910" y="2907792"/>
            <a:ext cx="633435" cy="634893"/>
          </a:xfrm>
          <a:prstGeom prst="rect">
            <a:avLst/>
          </a:prstGeom>
        </p:spPr>
      </p:pic>
      <p:sp>
        <p:nvSpPr>
          <p:cNvPr id="6" name="object 6"/>
          <p:cNvSpPr txBox="1"/>
          <p:nvPr/>
        </p:nvSpPr>
        <p:spPr>
          <a:xfrm>
            <a:off x="9196305" y="2615601"/>
            <a:ext cx="4700905" cy="3695241"/>
          </a:xfrm>
          <a:prstGeom prst="rect">
            <a:avLst/>
          </a:prstGeom>
        </p:spPr>
        <p:txBody>
          <a:bodyPr vert="horz" wrap="square" lIns="0" tIns="14604" rIns="0" bIns="0" rtlCol="0">
            <a:spAutoFit/>
          </a:bodyPr>
          <a:lstStyle/>
          <a:p>
            <a:pPr marL="62230" marR="5080">
              <a:lnSpc>
                <a:spcPct val="99500"/>
              </a:lnSpc>
              <a:spcBef>
                <a:spcPts val="114"/>
              </a:spcBef>
            </a:pPr>
            <a:r>
              <a:rPr sz="2800" b="1" spc="-55" dirty="0">
                <a:solidFill>
                  <a:srgbClr val="233F7E"/>
                </a:solidFill>
                <a:latin typeface="Times New Roman"/>
                <a:cs typeface="Times New Roman"/>
              </a:rPr>
              <a:t>Chris</a:t>
            </a:r>
            <a:r>
              <a:rPr sz="2800" b="1" spc="-90" dirty="0">
                <a:solidFill>
                  <a:srgbClr val="233F7E"/>
                </a:solidFill>
                <a:latin typeface="Times New Roman"/>
                <a:cs typeface="Times New Roman"/>
              </a:rPr>
              <a:t> </a:t>
            </a:r>
            <a:r>
              <a:rPr sz="2800" b="1" spc="-10" dirty="0">
                <a:solidFill>
                  <a:srgbClr val="233F7E"/>
                </a:solidFill>
                <a:latin typeface="Times New Roman"/>
                <a:cs typeface="Times New Roman"/>
              </a:rPr>
              <a:t>Quintanilla </a:t>
            </a:r>
            <a:r>
              <a:rPr sz="2800" b="1" u="heavy" spc="-30" dirty="0">
                <a:solidFill>
                  <a:srgbClr val="205E9E"/>
                </a:solidFill>
                <a:uFill>
                  <a:solidFill>
                    <a:srgbClr val="205E9E"/>
                  </a:solidFill>
                </a:uFill>
                <a:latin typeface="Times New Roman"/>
                <a:cs typeface="Times New Roman"/>
                <a:hlinkClick r:id="rId6"/>
              </a:rPr>
              <a:t>cquintanilla</a:t>
            </a:r>
            <a:r>
              <a:rPr sz="2800" b="1" u="heavy" spc="-30" dirty="0">
                <a:solidFill>
                  <a:srgbClr val="205E9E"/>
                </a:solidFill>
                <a:uFill>
                  <a:solidFill>
                    <a:srgbClr val="205E9E"/>
                  </a:solidFill>
                </a:uFill>
                <a:latin typeface="Arial"/>
                <a:cs typeface="Arial"/>
                <a:hlinkClick r:id="rId6"/>
              </a:rPr>
              <a:t>@</a:t>
            </a:r>
            <a:r>
              <a:rPr sz="2800" b="1" u="heavy" spc="-30" dirty="0">
                <a:solidFill>
                  <a:srgbClr val="205E9E"/>
                </a:solidFill>
                <a:uFill>
                  <a:solidFill>
                    <a:srgbClr val="205E9E"/>
                  </a:solidFill>
                </a:uFill>
                <a:latin typeface="Times New Roman"/>
                <a:cs typeface="Times New Roman"/>
                <a:hlinkClick r:id="rId6"/>
              </a:rPr>
              <a:t>azulimports.com</a:t>
            </a:r>
            <a:r>
              <a:rPr sz="2800" b="1" spc="-30" dirty="0">
                <a:solidFill>
                  <a:srgbClr val="205E9E"/>
                </a:solidFill>
                <a:latin typeface="Times New Roman"/>
                <a:cs typeface="Times New Roman"/>
              </a:rPr>
              <a:t> </a:t>
            </a:r>
            <a:r>
              <a:rPr sz="2800" b="1" spc="-185" dirty="0">
                <a:solidFill>
                  <a:srgbClr val="205E9E"/>
                </a:solidFill>
                <a:latin typeface="Times New Roman"/>
                <a:cs typeface="Times New Roman"/>
              </a:rPr>
              <a:t>C:</a:t>
            </a:r>
            <a:r>
              <a:rPr sz="2800" b="1" spc="-80" dirty="0">
                <a:solidFill>
                  <a:srgbClr val="205E9E"/>
                </a:solidFill>
                <a:latin typeface="Times New Roman"/>
                <a:cs typeface="Times New Roman"/>
              </a:rPr>
              <a:t> </a:t>
            </a:r>
            <a:r>
              <a:rPr sz="2800" b="1" dirty="0">
                <a:solidFill>
                  <a:srgbClr val="205E9E"/>
                </a:solidFill>
                <a:latin typeface="Times New Roman"/>
                <a:cs typeface="Times New Roman"/>
              </a:rPr>
              <a:t>+1-832-291-</a:t>
            </a:r>
            <a:r>
              <a:rPr sz="2800" b="1" spc="-20" dirty="0">
                <a:solidFill>
                  <a:srgbClr val="205E9E"/>
                </a:solidFill>
                <a:latin typeface="Times New Roman"/>
                <a:cs typeface="Times New Roman"/>
              </a:rPr>
              <a:t>7721</a:t>
            </a:r>
            <a:endParaRPr sz="2800" dirty="0">
              <a:latin typeface="Times New Roman"/>
              <a:cs typeface="Times New Roman"/>
            </a:endParaRPr>
          </a:p>
          <a:p>
            <a:pPr marL="62230">
              <a:lnSpc>
                <a:spcPts val="3304"/>
              </a:lnSpc>
            </a:pPr>
            <a:r>
              <a:rPr lang="en-US" sz="2800" b="1" spc="-10" dirty="0">
                <a:solidFill>
                  <a:srgbClr val="205E9E"/>
                </a:solidFill>
                <a:latin typeface="Times New Roman"/>
                <a:cs typeface="Times New Roman"/>
              </a:rPr>
              <a:t>azulejostequila</a:t>
            </a:r>
            <a:r>
              <a:rPr sz="2800" b="1" spc="-10" dirty="0">
                <a:solidFill>
                  <a:srgbClr val="205E9E"/>
                </a:solidFill>
                <a:latin typeface="Times New Roman"/>
                <a:cs typeface="Times New Roman"/>
              </a:rPr>
              <a:t>.com</a:t>
            </a:r>
            <a:endParaRPr sz="2800" dirty="0">
              <a:latin typeface="Times New Roman"/>
              <a:cs typeface="Times New Roman"/>
            </a:endParaRPr>
          </a:p>
          <a:p>
            <a:pPr>
              <a:lnSpc>
                <a:spcPct val="100000"/>
              </a:lnSpc>
            </a:pPr>
            <a:endParaRPr lang="en-US" sz="3900" dirty="0">
              <a:latin typeface="Times New Roman"/>
              <a:cs typeface="Times New Roman"/>
            </a:endParaRPr>
          </a:p>
          <a:p>
            <a:pPr>
              <a:lnSpc>
                <a:spcPct val="100000"/>
              </a:lnSpc>
            </a:pPr>
            <a:endParaRPr sz="3900" dirty="0">
              <a:latin typeface="Times New Roman"/>
              <a:cs typeface="Times New Roman"/>
            </a:endParaRPr>
          </a:p>
          <a:p>
            <a:pPr marL="12700">
              <a:lnSpc>
                <a:spcPct val="100000"/>
              </a:lnSpc>
              <a:spcBef>
                <a:spcPts val="2560"/>
              </a:spcBef>
            </a:pPr>
            <a:r>
              <a:rPr sz="2800" u="sng" spc="-30" dirty="0">
                <a:solidFill>
                  <a:srgbClr val="205E9E"/>
                </a:solidFill>
                <a:uFill>
                  <a:solidFill>
                    <a:srgbClr val="205E9E"/>
                  </a:solidFill>
                </a:uFill>
                <a:latin typeface="Arial"/>
                <a:cs typeface="Arial"/>
                <a:hlinkClick r:id="rId7">
                  <a:extLst>
                    <a:ext uri="{A12FA001-AC4F-418D-AE19-62706E023703}">
                      <ahyp:hlinkClr xmlns:ahyp="http://schemas.microsoft.com/office/drawing/2018/hyperlinkcolor" val="tx"/>
                    </a:ext>
                  </a:extLst>
                </a:hlinkClick>
              </a:rPr>
              <a:t>@</a:t>
            </a:r>
            <a:r>
              <a:rPr sz="2800" u="sng" spc="-30" dirty="0" err="1">
                <a:solidFill>
                  <a:srgbClr val="205E9E"/>
                </a:solidFill>
                <a:uFill>
                  <a:solidFill>
                    <a:srgbClr val="205E9E"/>
                  </a:solidFill>
                </a:uFill>
                <a:latin typeface="Arial"/>
                <a:cs typeface="Arial"/>
                <a:hlinkClick r:id="rId7">
                  <a:extLst>
                    <a:ext uri="{A12FA001-AC4F-418D-AE19-62706E023703}">
                      <ahyp:hlinkClr xmlns:ahyp="http://schemas.microsoft.com/office/drawing/2018/hyperlinkcolor" val="tx"/>
                    </a:ext>
                  </a:extLst>
                </a:hlinkClick>
              </a:rPr>
              <a:t>tequila</a:t>
            </a:r>
            <a:r>
              <a:rPr lang="en-US" sz="2800" u="sng" spc="-30" dirty="0" err="1">
                <a:solidFill>
                  <a:srgbClr val="205E9E"/>
                </a:solidFill>
                <a:uFill>
                  <a:solidFill>
                    <a:srgbClr val="205E9E"/>
                  </a:solidFill>
                </a:uFill>
                <a:latin typeface="Arial"/>
                <a:cs typeface="Arial"/>
              </a:rPr>
              <a:t>.</a:t>
            </a:r>
            <a:r>
              <a:rPr sz="2800" u="sng" spc="-30" dirty="0" err="1">
                <a:solidFill>
                  <a:srgbClr val="205E9E"/>
                </a:solidFill>
                <a:uFill>
                  <a:solidFill>
                    <a:srgbClr val="205E9E"/>
                  </a:solidFill>
                </a:uFill>
                <a:latin typeface="Arial"/>
                <a:cs typeface="Arial"/>
                <a:hlinkClick r:id="rId7"/>
              </a:rPr>
              <a:t>azulejos</a:t>
            </a:r>
            <a:endParaRPr sz="2800" dirty="0">
              <a:latin typeface="Arial"/>
              <a:cs typeface="Arial"/>
            </a:endParaRPr>
          </a:p>
        </p:txBody>
      </p:sp>
      <p:sp>
        <p:nvSpPr>
          <p:cNvPr id="7" name="object 7"/>
          <p:cNvSpPr txBox="1"/>
          <p:nvPr/>
        </p:nvSpPr>
        <p:spPr>
          <a:xfrm>
            <a:off x="9206585" y="6807091"/>
            <a:ext cx="2535555" cy="452120"/>
          </a:xfrm>
          <a:prstGeom prst="rect">
            <a:avLst/>
          </a:prstGeom>
        </p:spPr>
        <p:txBody>
          <a:bodyPr vert="horz" wrap="square" lIns="0" tIns="12700" rIns="0" bIns="0" rtlCol="0">
            <a:spAutoFit/>
          </a:bodyPr>
          <a:lstStyle/>
          <a:p>
            <a:pPr marL="12700">
              <a:lnSpc>
                <a:spcPct val="100000"/>
              </a:lnSpc>
              <a:spcBef>
                <a:spcPts val="100"/>
              </a:spcBef>
            </a:pPr>
            <a:r>
              <a:rPr sz="2800" u="sng" spc="-70" dirty="0" err="1">
                <a:solidFill>
                  <a:srgbClr val="205E9E"/>
                </a:solidFill>
                <a:uFill>
                  <a:solidFill>
                    <a:srgbClr val="205E9E"/>
                  </a:solidFill>
                </a:uFill>
                <a:latin typeface="Arial"/>
                <a:cs typeface="Arial"/>
              </a:rPr>
              <a:t>Tequila</a:t>
            </a:r>
            <a:r>
              <a:rPr sz="2800" u="sng" spc="-10" dirty="0" err="1">
                <a:solidFill>
                  <a:srgbClr val="205E9E"/>
                </a:solidFill>
                <a:uFill>
                  <a:solidFill>
                    <a:srgbClr val="205E9E"/>
                  </a:solidFill>
                </a:uFill>
                <a:latin typeface="Arial"/>
                <a:cs typeface="Arial"/>
              </a:rPr>
              <a:t>Azulejos</a:t>
            </a:r>
            <a:endParaRPr sz="2800" dirty="0">
              <a:latin typeface="Arial"/>
              <a:cs typeface="Arial"/>
            </a:endParaRPr>
          </a:p>
        </p:txBody>
      </p:sp>
      <p:pic>
        <p:nvPicPr>
          <p:cNvPr id="9" name="object 9"/>
          <p:cNvPicPr/>
          <p:nvPr/>
        </p:nvPicPr>
        <p:blipFill>
          <a:blip r:embed="rId8" cstate="print"/>
          <a:stretch>
            <a:fillRect/>
          </a:stretch>
        </p:blipFill>
        <p:spPr>
          <a:xfrm>
            <a:off x="0" y="6278"/>
            <a:ext cx="7426146" cy="10040036"/>
          </a:xfrm>
          <a:prstGeom prst="rect">
            <a:avLst/>
          </a:prstGeom>
        </p:spPr>
      </p:pic>
      <p:pic>
        <p:nvPicPr>
          <p:cNvPr id="10" name="object 10"/>
          <p:cNvPicPr/>
          <p:nvPr/>
        </p:nvPicPr>
        <p:blipFill>
          <a:blip r:embed="rId9" cstate="email">
            <a:extLst>
              <a:ext uri="{28A0092B-C50C-407E-A947-70E740481C1C}">
                <a14:useLocalDpi xmlns:a14="http://schemas.microsoft.com/office/drawing/2010/main"/>
              </a:ext>
            </a:extLst>
          </a:blip>
          <a:stretch>
            <a:fillRect/>
          </a:stretch>
        </p:blipFill>
        <p:spPr>
          <a:xfrm>
            <a:off x="12117982" y="-116244"/>
            <a:ext cx="3046655" cy="2031126"/>
          </a:xfrm>
          <a:prstGeom prst="rect">
            <a:avLst/>
          </a:prstGeom>
        </p:spPr>
      </p:pic>
      <p:sp>
        <p:nvSpPr>
          <p:cNvPr id="11" name="object 2">
            <a:extLst>
              <a:ext uri="{FF2B5EF4-FFF2-40B4-BE49-F238E27FC236}">
                <a16:creationId xmlns:a16="http://schemas.microsoft.com/office/drawing/2014/main" id="{1933F3E9-A915-C9CE-F09C-9CE809FABCA2}"/>
              </a:ext>
            </a:extLst>
          </p:cNvPr>
          <p:cNvSpPr txBox="1">
            <a:spLocks/>
          </p:cNvSpPr>
          <p:nvPr/>
        </p:nvSpPr>
        <p:spPr>
          <a:xfrm>
            <a:off x="8005918" y="4571324"/>
            <a:ext cx="6763384" cy="1367041"/>
          </a:xfrm>
          <a:prstGeom prst="rect">
            <a:avLst/>
          </a:prstGeom>
        </p:spPr>
        <p:txBody>
          <a:bodyPr vert="horz" wrap="square" lIns="0" tIns="12700" rIns="0" bIns="0" rtlCol="0">
            <a:spAutoFit/>
          </a:bodyPr>
          <a:lstStyle>
            <a:lvl1pPr>
              <a:defRPr sz="4300" b="0" i="0">
                <a:solidFill>
                  <a:srgbClr val="233F7E"/>
                </a:solidFill>
                <a:latin typeface="Arial Black"/>
                <a:ea typeface="+mj-ea"/>
                <a:cs typeface="Arial Black"/>
              </a:defRPr>
            </a:lvl1pPr>
          </a:lstStyle>
          <a:p>
            <a:pPr marL="12700">
              <a:spcBef>
                <a:spcPts val="100"/>
              </a:spcBef>
            </a:pPr>
            <a:r>
              <a:rPr lang="en-US" sz="4400" spc="-495" dirty="0"/>
              <a:t>IF YOU HAVE A MINUTE PLEASE FOLLOW US</a:t>
            </a:r>
            <a:endParaRPr lang="en-US" sz="4400" dirty="0"/>
          </a:p>
        </p:txBody>
      </p:sp>
      <p:sp>
        <p:nvSpPr>
          <p:cNvPr id="12" name="object 2">
            <a:extLst>
              <a:ext uri="{FF2B5EF4-FFF2-40B4-BE49-F238E27FC236}">
                <a16:creationId xmlns:a16="http://schemas.microsoft.com/office/drawing/2014/main" id="{B7CA844F-6394-35DF-03BC-A63E51B4BCAC}"/>
              </a:ext>
            </a:extLst>
          </p:cNvPr>
          <p:cNvSpPr txBox="1">
            <a:spLocks/>
          </p:cNvSpPr>
          <p:nvPr/>
        </p:nvSpPr>
        <p:spPr>
          <a:xfrm>
            <a:off x="8005918" y="8032598"/>
            <a:ext cx="7081681" cy="2044149"/>
          </a:xfrm>
          <a:prstGeom prst="rect">
            <a:avLst/>
          </a:prstGeom>
        </p:spPr>
        <p:txBody>
          <a:bodyPr vert="horz" wrap="square" lIns="0" tIns="12700" rIns="0" bIns="0" rtlCol="0">
            <a:spAutoFit/>
          </a:bodyPr>
          <a:lstStyle>
            <a:lvl1pPr>
              <a:defRPr sz="4300" b="0" i="0">
                <a:solidFill>
                  <a:srgbClr val="233F7E"/>
                </a:solidFill>
                <a:latin typeface="Arial Black"/>
                <a:ea typeface="+mj-ea"/>
                <a:cs typeface="Arial Black"/>
              </a:defRPr>
            </a:lvl1pPr>
          </a:lstStyle>
          <a:p>
            <a:pPr marL="12700">
              <a:spcBef>
                <a:spcPts val="100"/>
              </a:spcBef>
            </a:pPr>
            <a:r>
              <a:rPr lang="en-US" sz="4400" spc="-495" dirty="0"/>
              <a:t>THANK YOU, EVERY BOTTLE MEANS THE WORLD TO OUR TEAM</a:t>
            </a:r>
            <a:endParaRPr lang="en-US" sz="4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7336" y="1168851"/>
            <a:ext cx="14478000" cy="4266489"/>
          </a:xfrm>
          <a:prstGeom prst="rect">
            <a:avLst/>
          </a:prstGeom>
        </p:spPr>
        <p:txBody>
          <a:bodyPr vert="horz" wrap="square" lIns="0" tIns="6985" rIns="0" bIns="0" rtlCol="0">
            <a:spAutoFit/>
          </a:bodyPr>
          <a:lstStyle/>
          <a:p>
            <a:pPr marL="584200" marR="71120" indent="-571500">
              <a:lnSpc>
                <a:spcPct val="101600"/>
              </a:lnSpc>
              <a:spcBef>
                <a:spcPts val="55"/>
              </a:spcBef>
              <a:buFont typeface="Arial" panose="020B0604020202020204" pitchFamily="34" charset="0"/>
              <a:buChar char="•"/>
            </a:pPr>
            <a:r>
              <a:rPr lang="en-US" sz="3600" dirty="0">
                <a:solidFill>
                  <a:srgbClr val="002060"/>
                </a:solidFill>
                <a:latin typeface="Lato" panose="020F0502020204030203" pitchFamily="34" charset="0"/>
                <a:ea typeface="Lato" panose="020F0502020204030203" pitchFamily="34" charset="0"/>
                <a:cs typeface="Lato" panose="020F0502020204030203" pitchFamily="34" charset="0"/>
              </a:rPr>
              <a:t>In the United States Tequila revenue </a:t>
            </a:r>
          </a:p>
          <a:p>
            <a:pPr marL="12700" marR="71120">
              <a:lnSpc>
                <a:spcPct val="101600"/>
              </a:lnSpc>
              <a:spcBef>
                <a:spcPts val="55"/>
              </a:spcBef>
            </a:pPr>
            <a:r>
              <a:rPr lang="en-US" sz="3600" dirty="0">
                <a:solidFill>
                  <a:srgbClr val="002060"/>
                </a:solidFill>
                <a:latin typeface="Lato" panose="020F0502020204030203" pitchFamily="34" charset="0"/>
                <a:ea typeface="Lato" panose="020F0502020204030203" pitchFamily="34" charset="0"/>
                <a:cs typeface="Lato" panose="020F0502020204030203" pitchFamily="34" charset="0"/>
              </a:rPr>
              <a:t>outpaces all Whisky </a:t>
            </a:r>
            <a:r>
              <a:rPr lang="en-US" sz="2000" dirty="0">
                <a:solidFill>
                  <a:srgbClr val="002060"/>
                </a:solidFill>
                <a:latin typeface="Lato" panose="020F0502020204030203" pitchFamily="34" charset="0"/>
                <a:ea typeface="Lato" panose="020F0502020204030203" pitchFamily="34" charset="0"/>
                <a:cs typeface="Lato" panose="020F0502020204030203" pitchFamily="34" charset="0"/>
              </a:rPr>
              <a:t>(#2 in Spirits Category after Vodka)</a:t>
            </a:r>
          </a:p>
          <a:p>
            <a:pPr marL="12700" marR="71120">
              <a:lnSpc>
                <a:spcPct val="101600"/>
              </a:lnSpc>
              <a:spcBef>
                <a:spcPts val="55"/>
              </a:spcBef>
            </a:pPr>
            <a:endParaRPr lang="en-US" sz="600" dirty="0">
              <a:solidFill>
                <a:srgbClr val="002060"/>
              </a:solidFill>
              <a:latin typeface="Lato" panose="020F0502020204030203" pitchFamily="34" charset="0"/>
              <a:ea typeface="Lato" panose="020F0502020204030203" pitchFamily="34" charset="0"/>
              <a:cs typeface="Lato" panose="020F0502020204030203" pitchFamily="34" charset="0"/>
            </a:endParaRPr>
          </a:p>
          <a:p>
            <a:pPr marL="12700" marR="71120">
              <a:lnSpc>
                <a:spcPct val="101600"/>
              </a:lnSpc>
              <a:spcBef>
                <a:spcPts val="55"/>
              </a:spcBef>
            </a:pPr>
            <a:endParaRPr lang="en-US" sz="1000" dirty="0">
              <a:solidFill>
                <a:srgbClr val="002060"/>
              </a:solidFill>
              <a:latin typeface="Lato" panose="020F0502020204030203" pitchFamily="34" charset="0"/>
              <a:ea typeface="Lato" panose="020F0502020204030203" pitchFamily="34" charset="0"/>
              <a:cs typeface="Lato" panose="020F0502020204030203" pitchFamily="34" charset="0"/>
            </a:endParaRPr>
          </a:p>
          <a:p>
            <a:pPr marL="584200" marR="71120" indent="-571500">
              <a:lnSpc>
                <a:spcPct val="101600"/>
              </a:lnSpc>
              <a:spcBef>
                <a:spcPts val="55"/>
              </a:spcBef>
              <a:buFont typeface="Arial" panose="020B0604020202020204" pitchFamily="34" charset="0"/>
              <a:buChar char="•"/>
            </a:pPr>
            <a:r>
              <a:rPr lang="en-US" sz="3600" dirty="0">
                <a:solidFill>
                  <a:srgbClr val="002060"/>
                </a:solidFill>
                <a:latin typeface="Lato" panose="020F0502020204030203" pitchFamily="34" charset="0"/>
                <a:ea typeface="Lato" panose="020F0502020204030203" pitchFamily="34" charset="0"/>
                <a:cs typeface="Lato" panose="020F0502020204030203" pitchFamily="34" charset="0"/>
              </a:rPr>
              <a:t>United States Compounded Annual </a:t>
            </a:r>
          </a:p>
          <a:p>
            <a:pPr marL="12700" marR="71120">
              <a:lnSpc>
                <a:spcPct val="101600"/>
              </a:lnSpc>
              <a:spcBef>
                <a:spcPts val="55"/>
              </a:spcBef>
            </a:pPr>
            <a:r>
              <a:rPr lang="en-US" sz="3600" dirty="0">
                <a:solidFill>
                  <a:srgbClr val="002060"/>
                </a:solidFill>
                <a:latin typeface="Lato" panose="020F0502020204030203" pitchFamily="34" charset="0"/>
                <a:ea typeface="Lato" panose="020F0502020204030203" pitchFamily="34" charset="0"/>
                <a:cs typeface="Lato" panose="020F0502020204030203" pitchFamily="34" charset="0"/>
              </a:rPr>
              <a:t>Growth Ultra Premium Tequila: </a:t>
            </a:r>
          </a:p>
          <a:p>
            <a:pPr marL="12700" marR="71120">
              <a:lnSpc>
                <a:spcPct val="101600"/>
              </a:lnSpc>
              <a:spcBef>
                <a:spcPts val="55"/>
              </a:spcBef>
            </a:pPr>
            <a:r>
              <a:rPr lang="en-US" sz="3600" dirty="0">
                <a:solidFill>
                  <a:srgbClr val="002060"/>
                </a:solidFill>
                <a:latin typeface="Lato" panose="020F0502020204030203" pitchFamily="34" charset="0"/>
                <a:ea typeface="Lato" panose="020F0502020204030203" pitchFamily="34" charset="0"/>
                <a:cs typeface="Lato" panose="020F0502020204030203" pitchFamily="34" charset="0"/>
              </a:rPr>
              <a:t>2016-2021   +34.5% </a:t>
            </a:r>
            <a:r>
              <a:rPr lang="en-US" sz="2000" dirty="0">
                <a:solidFill>
                  <a:srgbClr val="002060"/>
                </a:solidFill>
                <a:latin typeface="Lato" panose="020F0502020204030203" pitchFamily="34" charset="0"/>
                <a:ea typeface="Lato" panose="020F0502020204030203" pitchFamily="34" charset="0"/>
                <a:cs typeface="Lato" panose="020F0502020204030203" pitchFamily="34" charset="0"/>
              </a:rPr>
              <a:t>Per year ($45-$99 avg bottle price)</a:t>
            </a:r>
          </a:p>
          <a:p>
            <a:pPr marL="12700" marR="71120">
              <a:lnSpc>
                <a:spcPct val="101600"/>
              </a:lnSpc>
              <a:spcBef>
                <a:spcPts val="55"/>
              </a:spcBef>
            </a:pPr>
            <a:r>
              <a:rPr lang="en-US" sz="3600" dirty="0">
                <a:solidFill>
                  <a:srgbClr val="002060"/>
                </a:solidFill>
                <a:latin typeface="Lato" panose="020F0502020204030203" pitchFamily="34" charset="0"/>
                <a:ea typeface="Lato" panose="020F0502020204030203" pitchFamily="34" charset="0"/>
                <a:cs typeface="Lato" panose="020F0502020204030203" pitchFamily="34" charset="0"/>
              </a:rPr>
              <a:t>2021-2026   +20.8% </a:t>
            </a:r>
            <a:r>
              <a:rPr lang="en-US" sz="2000" dirty="0">
                <a:solidFill>
                  <a:srgbClr val="002060"/>
                </a:solidFill>
                <a:latin typeface="Lato" panose="020F0502020204030203" pitchFamily="34" charset="0"/>
                <a:ea typeface="Lato" panose="020F0502020204030203" pitchFamily="34" charset="0"/>
                <a:cs typeface="Lato" panose="020F0502020204030203" pitchFamily="34" charset="0"/>
              </a:rPr>
              <a:t>Per year    *IWSR Data USA</a:t>
            </a:r>
          </a:p>
          <a:p>
            <a:pPr marL="12700" marR="71120">
              <a:lnSpc>
                <a:spcPct val="101600"/>
              </a:lnSpc>
              <a:spcBef>
                <a:spcPts val="55"/>
              </a:spcBef>
            </a:pPr>
            <a:endParaRPr lang="en-US" sz="1200" dirty="0">
              <a:solidFill>
                <a:srgbClr val="002060"/>
              </a:solidFill>
              <a:latin typeface="Lato" panose="020F0502020204030203" pitchFamily="34" charset="0"/>
              <a:ea typeface="Lato" panose="020F0502020204030203" pitchFamily="34" charset="0"/>
              <a:cs typeface="Lato" panose="020F0502020204030203" pitchFamily="34" charset="0"/>
            </a:endParaRPr>
          </a:p>
          <a:p>
            <a:pPr marL="12700" marR="71120">
              <a:lnSpc>
                <a:spcPct val="101600"/>
              </a:lnSpc>
              <a:spcBef>
                <a:spcPts val="55"/>
              </a:spcBef>
            </a:pPr>
            <a:endParaRPr lang="en-US" sz="2000" dirty="0">
              <a:solidFill>
                <a:srgbClr val="231F20"/>
              </a:solidFill>
              <a:latin typeface="Aharoni" panose="02010803020104030203" pitchFamily="2" charset="-79"/>
              <a:cs typeface="Aharoni" panose="02010803020104030203" pitchFamily="2" charset="-79"/>
            </a:endParaRPr>
          </a:p>
        </p:txBody>
      </p:sp>
      <p:sp>
        <p:nvSpPr>
          <p:cNvPr id="3" name="object 3"/>
          <p:cNvSpPr txBox="1">
            <a:spLocks noGrp="1"/>
          </p:cNvSpPr>
          <p:nvPr>
            <p:ph type="title"/>
          </p:nvPr>
        </p:nvSpPr>
        <p:spPr>
          <a:xfrm>
            <a:off x="228600" y="38100"/>
            <a:ext cx="10896600" cy="1120820"/>
          </a:xfrm>
          <a:prstGeom prst="rect">
            <a:avLst/>
          </a:prstGeom>
        </p:spPr>
        <p:txBody>
          <a:bodyPr vert="horz" wrap="square" lIns="0" tIns="12700" rIns="0" bIns="0" rtlCol="0">
            <a:spAutoFit/>
          </a:bodyPr>
          <a:lstStyle/>
          <a:p>
            <a:pPr marL="12700">
              <a:lnSpc>
                <a:spcPct val="100000"/>
              </a:lnSpc>
              <a:spcBef>
                <a:spcPts val="100"/>
              </a:spcBef>
            </a:pPr>
            <a:r>
              <a:rPr lang="en-US" sz="7200" dirty="0">
                <a:latin typeface="Britannic Bold" panose="020B0903060703020204" pitchFamily="34" charset="77"/>
                <a:cs typeface="Times New Roman"/>
              </a:rPr>
              <a:t>Why </a:t>
            </a:r>
            <a:r>
              <a:rPr lang="en-US" sz="7200" spc="-100" dirty="0">
                <a:latin typeface="Britannic Bold" panose="020B0903060703020204" pitchFamily="34" charset="77"/>
                <a:cs typeface="Times New Roman"/>
              </a:rPr>
              <a:t>Premium</a:t>
            </a:r>
            <a:r>
              <a:rPr lang="en-US" sz="7200" dirty="0">
                <a:latin typeface="Britannic Bold" panose="020B0903060703020204" pitchFamily="34" charset="77"/>
                <a:cs typeface="Times New Roman"/>
              </a:rPr>
              <a:t> Tequila?</a:t>
            </a:r>
            <a:endParaRPr sz="7200" dirty="0">
              <a:latin typeface="Britannic Bold" panose="020B0903060703020204" pitchFamily="34" charset="77"/>
              <a:cs typeface="Times New Roman"/>
            </a:endParaRPr>
          </a:p>
        </p:txBody>
      </p:sp>
      <p:pic>
        <p:nvPicPr>
          <p:cNvPr id="5" name="Picture 4" descr="A graph of a number of blue and white bars&#10;&#10;Description automatically generated">
            <a:extLst>
              <a:ext uri="{FF2B5EF4-FFF2-40B4-BE49-F238E27FC236}">
                <a16:creationId xmlns:a16="http://schemas.microsoft.com/office/drawing/2014/main" id="{01B59F75-B2F2-0CF6-1AA8-79985DEEFD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672" y="962653"/>
            <a:ext cx="6933528" cy="4476476"/>
          </a:xfrm>
          <a:prstGeom prst="rect">
            <a:avLst/>
          </a:prstGeom>
        </p:spPr>
      </p:pic>
      <p:pic>
        <p:nvPicPr>
          <p:cNvPr id="7" name="Picture 6" descr="A page of a booklet&#10;&#10;Description automatically generated">
            <a:extLst>
              <a:ext uri="{FF2B5EF4-FFF2-40B4-BE49-F238E27FC236}">
                <a16:creationId xmlns:a16="http://schemas.microsoft.com/office/drawing/2014/main" id="{4AA8ED59-2856-5ABA-A973-57B7912AAE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78068" y="5372837"/>
            <a:ext cx="8528954" cy="4619272"/>
          </a:xfrm>
          <a:prstGeom prst="rect">
            <a:avLst/>
          </a:prstGeom>
        </p:spPr>
      </p:pic>
      <p:pic>
        <p:nvPicPr>
          <p:cNvPr id="8" name="Picture 7" descr="A page of a booklet&#10;&#10;Description automatically generated">
            <a:extLst>
              <a:ext uri="{FF2B5EF4-FFF2-40B4-BE49-F238E27FC236}">
                <a16:creationId xmlns:a16="http://schemas.microsoft.com/office/drawing/2014/main" id="{89FA07F3-4455-9731-C140-A6CD19B9194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931425" y="5095181"/>
            <a:ext cx="3053553" cy="429982"/>
          </a:xfrm>
          <a:prstGeom prst="rect">
            <a:avLst/>
          </a:prstGeom>
        </p:spPr>
      </p:pic>
      <p:sp>
        <p:nvSpPr>
          <p:cNvPr id="11" name="TextBox 10">
            <a:extLst>
              <a:ext uri="{FF2B5EF4-FFF2-40B4-BE49-F238E27FC236}">
                <a16:creationId xmlns:a16="http://schemas.microsoft.com/office/drawing/2014/main" id="{D6BC6938-CDE5-7B60-F2EB-25B38C383017}"/>
              </a:ext>
            </a:extLst>
          </p:cNvPr>
          <p:cNvSpPr txBox="1"/>
          <p:nvPr/>
        </p:nvSpPr>
        <p:spPr>
          <a:xfrm>
            <a:off x="37778" y="5034987"/>
            <a:ext cx="7124351" cy="4984441"/>
          </a:xfrm>
          <a:prstGeom prst="rect">
            <a:avLst/>
          </a:prstGeom>
          <a:noFill/>
        </p:spPr>
        <p:txBody>
          <a:bodyPr wrap="square">
            <a:spAutoFit/>
          </a:bodyPr>
          <a:lstStyle/>
          <a:p>
            <a:pPr marL="584200" marR="71120" indent="-571500">
              <a:lnSpc>
                <a:spcPct val="101600"/>
              </a:lnSpc>
              <a:spcBef>
                <a:spcPts val="55"/>
              </a:spcBef>
              <a:buFont typeface="Arial" panose="020B0604020202020204" pitchFamily="34" charset="0"/>
              <a:buChar char="•"/>
            </a:pPr>
            <a:r>
              <a:rPr lang="en-US" sz="2600" dirty="0">
                <a:solidFill>
                  <a:srgbClr val="002060"/>
                </a:solidFill>
                <a:latin typeface="Lato" panose="020F0502020204030203" pitchFamily="34" charset="0"/>
                <a:ea typeface="Lato" panose="020F0502020204030203" pitchFamily="34" charset="0"/>
                <a:cs typeface="Lato" panose="020F0502020204030203" pitchFamily="34" charset="0"/>
              </a:rPr>
              <a:t>For large suppliers like Diageo, premium</a:t>
            </a:r>
          </a:p>
          <a:p>
            <a:pPr marL="12700" marR="71120">
              <a:lnSpc>
                <a:spcPct val="101600"/>
              </a:lnSpc>
              <a:spcBef>
                <a:spcPts val="55"/>
              </a:spcBef>
            </a:pPr>
            <a:r>
              <a:rPr lang="en-US" sz="2600" dirty="0">
                <a:solidFill>
                  <a:srgbClr val="002060"/>
                </a:solidFill>
                <a:latin typeface="Lato" panose="020F0502020204030203" pitchFamily="34" charset="0"/>
                <a:ea typeface="Lato" panose="020F0502020204030203" pitchFamily="34" charset="0"/>
                <a:cs typeface="Lato" panose="020F0502020204030203" pitchFamily="34" charset="0"/>
              </a:rPr>
              <a:t>tequila is projected to surpass the combined global revenue of gin and vodka in 2025, making it their fastest-growing category and the second largest overall. Most major global suppliers are planning significant investments to grow the tequila category, aligning with global trends. Their strategies include incentivizing retailers, marketing directly to consumers through advertisements, and on-</a:t>
            </a:r>
          </a:p>
          <a:p>
            <a:pPr marL="12700" marR="71120">
              <a:lnSpc>
                <a:spcPct val="101600"/>
              </a:lnSpc>
              <a:spcBef>
                <a:spcPts val="55"/>
              </a:spcBef>
            </a:pPr>
            <a:r>
              <a:rPr lang="en-US" sz="2600" dirty="0">
                <a:solidFill>
                  <a:srgbClr val="002060"/>
                </a:solidFill>
                <a:latin typeface="Lato" panose="020F0502020204030203" pitchFamily="34" charset="0"/>
                <a:ea typeface="Lato" panose="020F0502020204030203" pitchFamily="34" charset="0"/>
                <a:cs typeface="Lato" panose="020F0502020204030203" pitchFamily="34" charset="0"/>
              </a:rPr>
              <a:t>premise promoting premium cocktails such as upscale Paloma and Margarita variations.</a:t>
            </a:r>
          </a:p>
        </p:txBody>
      </p:sp>
      <p:sp>
        <p:nvSpPr>
          <p:cNvPr id="16" name="Right Arrow 15">
            <a:extLst>
              <a:ext uri="{FF2B5EF4-FFF2-40B4-BE49-F238E27FC236}">
                <a16:creationId xmlns:a16="http://schemas.microsoft.com/office/drawing/2014/main" id="{63D2DDA6-13DB-43C6-D3CA-C41F6910DBFF}"/>
              </a:ext>
            </a:extLst>
          </p:cNvPr>
          <p:cNvSpPr/>
          <p:nvPr/>
        </p:nvSpPr>
        <p:spPr>
          <a:xfrm>
            <a:off x="2514600" y="3962400"/>
            <a:ext cx="228600" cy="152400"/>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extLst>
              <a:ext uri="{FF2B5EF4-FFF2-40B4-BE49-F238E27FC236}">
                <a16:creationId xmlns:a16="http://schemas.microsoft.com/office/drawing/2014/main" id="{01321150-EB88-280D-3D1A-D31A200F1074}"/>
              </a:ext>
            </a:extLst>
          </p:cNvPr>
          <p:cNvSpPr/>
          <p:nvPr/>
        </p:nvSpPr>
        <p:spPr>
          <a:xfrm>
            <a:off x="2514600" y="4498693"/>
            <a:ext cx="228600" cy="152400"/>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5360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field of agave plants&#10;&#10;Description automatically generated">
            <a:extLst>
              <a:ext uri="{FF2B5EF4-FFF2-40B4-BE49-F238E27FC236}">
                <a16:creationId xmlns:a16="http://schemas.microsoft.com/office/drawing/2014/main" id="{E5681995-EDBB-8912-FF44-836C091115B0}"/>
              </a:ext>
            </a:extLst>
          </p:cNvPr>
          <p:cNvPicPr>
            <a:picLocks noChangeAspect="1"/>
          </p:cNvPicPr>
          <p:nvPr/>
        </p:nvPicPr>
        <p:blipFill rotWithShape="1">
          <a:blip r:embed="rId3" cstate="email">
            <a:alphaModFix amt="31000"/>
            <a:extLst>
              <a:ext uri="{BEBA8EAE-BF5A-486C-A8C5-ECC9F3942E4B}">
                <a14:imgProps xmlns:a14="http://schemas.microsoft.com/office/drawing/2010/main">
                  <a14:imgLayer r:embed="rId4">
                    <a14:imgEffect>
                      <a14:colorTemperature colorTemp="6773"/>
                    </a14:imgEffect>
                    <a14:imgEffect>
                      <a14:saturation sat="301000"/>
                    </a14:imgEffect>
                  </a14:imgLayer>
                </a14:imgProps>
              </a:ext>
              <a:ext uri="{28A0092B-C50C-407E-A947-70E740481C1C}">
                <a14:useLocalDpi xmlns:a14="http://schemas.microsoft.com/office/drawing/2010/main"/>
              </a:ext>
            </a:extLst>
          </a:blip>
          <a:srcRect/>
          <a:stretch/>
        </p:blipFill>
        <p:spPr>
          <a:xfrm>
            <a:off x="1" y="-76200"/>
            <a:ext cx="15544800" cy="10134600"/>
          </a:xfrm>
          <a:prstGeom prst="rect">
            <a:avLst/>
          </a:prstGeom>
        </p:spPr>
      </p:pic>
      <p:pic>
        <p:nvPicPr>
          <p:cNvPr id="8" name="Picture 7" descr="A pair of painted skulls with antlers&#10;&#10;Description automatically generated">
            <a:extLst>
              <a:ext uri="{FF2B5EF4-FFF2-40B4-BE49-F238E27FC236}">
                <a16:creationId xmlns:a16="http://schemas.microsoft.com/office/drawing/2014/main" id="{81592D7B-F3C2-6434-6EC6-927E753DF86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56358" y="6888049"/>
            <a:ext cx="5568475" cy="2900855"/>
          </a:xfrm>
          <a:prstGeom prst="rect">
            <a:avLst/>
          </a:prstGeom>
        </p:spPr>
      </p:pic>
      <p:pic>
        <p:nvPicPr>
          <p:cNvPr id="12" name="Picture 11" descr="A couple of bottles of alcohol&#10;&#10;Description automatically generated">
            <a:extLst>
              <a:ext uri="{FF2B5EF4-FFF2-40B4-BE49-F238E27FC236}">
                <a16:creationId xmlns:a16="http://schemas.microsoft.com/office/drawing/2014/main" id="{C086BF9C-E397-9061-2C4D-B3B170CF8CE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6831" y="4392853"/>
            <a:ext cx="2938647" cy="2374552"/>
          </a:xfrm>
          <a:prstGeom prst="rect">
            <a:avLst/>
          </a:prstGeom>
        </p:spPr>
      </p:pic>
      <p:pic>
        <p:nvPicPr>
          <p:cNvPr id="20" name="Picture 19" descr="A copper bottle with a spiral tube&#10;&#10;Description automatically generated with medium confidence">
            <a:extLst>
              <a:ext uri="{FF2B5EF4-FFF2-40B4-BE49-F238E27FC236}">
                <a16:creationId xmlns:a16="http://schemas.microsoft.com/office/drawing/2014/main" id="{A9C4A674-4C46-6332-993D-0DD1EB745AB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303790" y="4060669"/>
            <a:ext cx="3154713" cy="2632822"/>
          </a:xfrm>
          <a:prstGeom prst="rect">
            <a:avLst/>
          </a:prstGeom>
        </p:spPr>
      </p:pic>
      <p:pic>
        <p:nvPicPr>
          <p:cNvPr id="26" name="Picture 25" descr="A group of skeletons with hats&#10;&#10;Description automatically generated">
            <a:extLst>
              <a:ext uri="{FF2B5EF4-FFF2-40B4-BE49-F238E27FC236}">
                <a16:creationId xmlns:a16="http://schemas.microsoft.com/office/drawing/2014/main" id="{7A19A325-D8C9-3ED9-8BF6-F5EBD9858D2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189343" y="4081663"/>
            <a:ext cx="9020581" cy="2611828"/>
          </a:xfrm>
          <a:prstGeom prst="rect">
            <a:avLst/>
          </a:prstGeom>
        </p:spPr>
      </p:pic>
      <p:pic>
        <p:nvPicPr>
          <p:cNvPr id="30" name="Picture 29" descr="A group of painted skulls&#10;&#10;Description automatically generated">
            <a:extLst>
              <a:ext uri="{FF2B5EF4-FFF2-40B4-BE49-F238E27FC236}">
                <a16:creationId xmlns:a16="http://schemas.microsoft.com/office/drawing/2014/main" id="{0E3501BC-F47B-9E51-510F-3786BF3C463B}"/>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19967" y="7740973"/>
            <a:ext cx="6204633" cy="1988098"/>
          </a:xfrm>
          <a:prstGeom prst="rect">
            <a:avLst/>
          </a:prstGeom>
        </p:spPr>
      </p:pic>
      <p:pic>
        <p:nvPicPr>
          <p:cNvPr id="31" name="Picture 30" descr="A group of painted skulls&#10;&#10;Description automatically generated">
            <a:extLst>
              <a:ext uri="{FF2B5EF4-FFF2-40B4-BE49-F238E27FC236}">
                <a16:creationId xmlns:a16="http://schemas.microsoft.com/office/drawing/2014/main" id="{6E37691B-AE6F-CAAA-9C1C-046322912022}"/>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197271" y="7841702"/>
            <a:ext cx="4242129" cy="1988098"/>
          </a:xfrm>
          <a:prstGeom prst="rect">
            <a:avLst/>
          </a:prstGeom>
        </p:spPr>
      </p:pic>
      <p:pic>
        <p:nvPicPr>
          <p:cNvPr id="37" name="object 4">
            <a:extLst>
              <a:ext uri="{FF2B5EF4-FFF2-40B4-BE49-F238E27FC236}">
                <a16:creationId xmlns:a16="http://schemas.microsoft.com/office/drawing/2014/main" id="{6213FE49-5C28-C6CE-7293-1BF81C5FC6FD}"/>
              </a:ext>
            </a:extLst>
          </p:cNvPr>
          <p:cNvPicPr/>
          <p:nvPr/>
        </p:nvPicPr>
        <p:blipFill rotWithShape="1">
          <a:blip r:embed="rId11" cstate="email">
            <a:extLst>
              <a:ext uri="{28A0092B-C50C-407E-A947-70E740481C1C}">
                <a14:useLocalDpi xmlns:a14="http://schemas.microsoft.com/office/drawing/2010/main"/>
              </a:ext>
            </a:extLst>
          </a:blip>
          <a:srcRect l="-342"/>
          <a:stretch/>
        </p:blipFill>
        <p:spPr>
          <a:xfrm>
            <a:off x="12115800" y="126068"/>
            <a:ext cx="3270239" cy="1016932"/>
          </a:xfrm>
          <a:prstGeom prst="rect">
            <a:avLst/>
          </a:prstGeom>
        </p:spPr>
      </p:pic>
      <p:pic>
        <p:nvPicPr>
          <p:cNvPr id="3" name="Picture 2" descr="A group of bottles with faces painted on them&#10;&#10;Description automatically generated">
            <a:extLst>
              <a:ext uri="{FF2B5EF4-FFF2-40B4-BE49-F238E27FC236}">
                <a16:creationId xmlns:a16="http://schemas.microsoft.com/office/drawing/2014/main" id="{886688DE-DC7C-2753-DB6D-3D9ED6BF48C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83362" y="1117516"/>
            <a:ext cx="15178076" cy="3025572"/>
          </a:xfrm>
          <a:prstGeom prst="rect">
            <a:avLst/>
          </a:prstGeom>
        </p:spPr>
      </p:pic>
    </p:spTree>
    <p:extLst>
      <p:ext uri="{BB962C8B-B14F-4D97-AF65-F5344CB8AC3E}">
        <p14:creationId xmlns:p14="http://schemas.microsoft.com/office/powerpoint/2010/main" val="163417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950927" y="1664423"/>
            <a:ext cx="10746273" cy="7991675"/>
          </a:xfrm>
          <a:prstGeom prst="rect">
            <a:avLst/>
          </a:prstGeom>
        </p:spPr>
        <p:txBody>
          <a:bodyPr vert="horz" wrap="square" lIns="0" tIns="6985" rIns="0" bIns="0" rtlCol="0">
            <a:spAutoFit/>
          </a:bodyPr>
          <a:lstStyle/>
          <a:p>
            <a:pPr marL="584200" marR="71120" indent="-571500">
              <a:lnSpc>
                <a:spcPct val="101600"/>
              </a:lnSpc>
              <a:spcBef>
                <a:spcPts val="55"/>
              </a:spcBef>
              <a:buFont typeface="Arial" panose="020B0604020202020204" pitchFamily="34" charset="0"/>
              <a:buChar char="•"/>
            </a:pPr>
            <a:r>
              <a:rPr lang="en-US" sz="2800" dirty="0">
                <a:solidFill>
                  <a:srgbClr val="002060"/>
                </a:solidFill>
                <a:latin typeface="Lato" panose="020F0502020204030203" pitchFamily="34" charset="0"/>
                <a:ea typeface="Lato" panose="020F0502020204030203" pitchFamily="34" charset="0"/>
                <a:cs typeface="Lato" panose="020F0502020204030203" pitchFamily="34" charset="0"/>
              </a:rPr>
              <a:t>Founded by my late father, Pedro Quintanilla, 30 years ago</a:t>
            </a:r>
          </a:p>
          <a:p>
            <a:pPr marL="12700" marR="71120">
              <a:lnSpc>
                <a:spcPct val="101600"/>
              </a:lnSpc>
              <a:spcBef>
                <a:spcPts val="55"/>
              </a:spcBef>
            </a:pPr>
            <a:r>
              <a:rPr lang="en-US" sz="2800" dirty="0">
                <a:solidFill>
                  <a:srgbClr val="002060"/>
                </a:solidFill>
                <a:latin typeface="Lato" panose="020F0502020204030203" pitchFamily="34" charset="0"/>
                <a:ea typeface="Lato" panose="020F0502020204030203" pitchFamily="34" charset="0"/>
                <a:cs typeface="Lato" panose="020F0502020204030203" pitchFamily="34" charset="0"/>
              </a:rPr>
              <a:t>when 99% of Tequila was low-end </a:t>
            </a:r>
            <a:r>
              <a:rPr lang="en-US" sz="2800" dirty="0" err="1">
                <a:solidFill>
                  <a:srgbClr val="002060"/>
                </a:solidFill>
                <a:latin typeface="Lato" panose="020F0502020204030203" pitchFamily="34" charset="0"/>
                <a:ea typeface="Lato" panose="020F0502020204030203" pitchFamily="34" charset="0"/>
                <a:cs typeface="Lato" panose="020F0502020204030203" pitchFamily="34" charset="0"/>
              </a:rPr>
              <a:t>mixto</a:t>
            </a:r>
            <a:r>
              <a:rPr lang="en-US" sz="2800" dirty="0">
                <a:solidFill>
                  <a:srgbClr val="002060"/>
                </a:solidFill>
                <a:latin typeface="Lato" panose="020F0502020204030203" pitchFamily="34" charset="0"/>
                <a:ea typeface="Lato" panose="020F0502020204030203" pitchFamily="34" charset="0"/>
                <a:cs typeface="Lato" panose="020F0502020204030203" pitchFamily="34" charset="0"/>
              </a:rPr>
              <a:t>.</a:t>
            </a:r>
          </a:p>
          <a:p>
            <a:pPr marL="12700" marR="71120">
              <a:lnSpc>
                <a:spcPct val="101600"/>
              </a:lnSpc>
              <a:spcBef>
                <a:spcPts val="55"/>
              </a:spcBef>
            </a:pPr>
            <a:endParaRPr lang="en-US" sz="700" dirty="0">
              <a:solidFill>
                <a:srgbClr val="002060"/>
              </a:solidFill>
              <a:latin typeface="Lato" panose="020F0502020204030203" pitchFamily="34" charset="0"/>
              <a:ea typeface="Lato" panose="020F0502020204030203" pitchFamily="34" charset="0"/>
              <a:cs typeface="Lato" panose="020F0502020204030203" pitchFamily="34" charset="0"/>
            </a:endParaRPr>
          </a:p>
          <a:p>
            <a:pPr marL="584200" marR="71120" indent="-571500">
              <a:lnSpc>
                <a:spcPct val="101600"/>
              </a:lnSpc>
              <a:spcBef>
                <a:spcPts val="55"/>
              </a:spcBef>
              <a:buFont typeface="Arial" panose="020B0604020202020204" pitchFamily="34" charset="0"/>
              <a:buChar char="•"/>
            </a:pPr>
            <a:r>
              <a:rPr lang="en-US" sz="2800" dirty="0">
                <a:solidFill>
                  <a:srgbClr val="002060"/>
                </a:solidFill>
                <a:latin typeface="Lato" panose="020F0502020204030203" pitchFamily="34" charset="0"/>
                <a:ea typeface="Lato" panose="020F0502020204030203" pitchFamily="34" charset="0"/>
                <a:cs typeface="Lato" panose="020F0502020204030203" pitchFamily="34" charset="0"/>
              </a:rPr>
              <a:t>Azulejos was the first Ultra-Premium tequila Created </a:t>
            </a:r>
            <a:r>
              <a:rPr lang="en-US" sz="2800" dirty="0" err="1">
                <a:solidFill>
                  <a:srgbClr val="002060"/>
                </a:solidFill>
                <a:latin typeface="Lato" panose="020F0502020204030203" pitchFamily="34" charset="0"/>
                <a:ea typeface="Lato" panose="020F0502020204030203" pitchFamily="34" charset="0"/>
                <a:cs typeface="Lato" panose="020F0502020204030203" pitchFamily="34" charset="0"/>
              </a:rPr>
              <a:t>specifica</a:t>
            </a:r>
            <a:r>
              <a:rPr lang="en-US" sz="2800" dirty="0">
                <a:solidFill>
                  <a:srgbClr val="002060"/>
                </a:solidFill>
                <a:latin typeface="Lato" panose="020F0502020204030203" pitchFamily="34" charset="0"/>
                <a:ea typeface="Lato" panose="020F0502020204030203" pitchFamily="34" charset="0"/>
                <a:cs typeface="Lato" panose="020F0502020204030203" pitchFamily="34" charset="0"/>
              </a:rPr>
              <a:t>-</a:t>
            </a:r>
          </a:p>
          <a:p>
            <a:pPr marL="12700" marR="71120">
              <a:lnSpc>
                <a:spcPct val="101600"/>
              </a:lnSpc>
              <a:spcBef>
                <a:spcPts val="55"/>
              </a:spcBef>
            </a:pPr>
            <a:r>
              <a:rPr lang="en-US" sz="2800" dirty="0" err="1">
                <a:solidFill>
                  <a:srgbClr val="002060"/>
                </a:solidFill>
                <a:latin typeface="Lato" panose="020F0502020204030203" pitchFamily="34" charset="0"/>
                <a:ea typeface="Lato" panose="020F0502020204030203" pitchFamily="34" charset="0"/>
                <a:cs typeface="Lato" panose="020F0502020204030203" pitchFamily="34" charset="0"/>
              </a:rPr>
              <a:t>lly</a:t>
            </a:r>
            <a:r>
              <a:rPr lang="en-US" sz="2800" dirty="0">
                <a:solidFill>
                  <a:srgbClr val="002060"/>
                </a:solidFill>
                <a:latin typeface="Lato" panose="020F0502020204030203" pitchFamily="34" charset="0"/>
                <a:ea typeface="Lato" panose="020F0502020204030203" pitchFamily="34" charset="0"/>
                <a:cs typeface="Lato" panose="020F0502020204030203" pitchFamily="34" charset="0"/>
              </a:rPr>
              <a:t> to compete with luxury Cognac, Scotch, &amp; Bour-</a:t>
            </a:r>
          </a:p>
          <a:p>
            <a:pPr marL="12700" marR="71120">
              <a:lnSpc>
                <a:spcPct val="101600"/>
              </a:lnSpc>
              <a:spcBef>
                <a:spcPts val="55"/>
              </a:spcBef>
            </a:pPr>
            <a:r>
              <a:rPr lang="en-US" sz="2800" dirty="0">
                <a:solidFill>
                  <a:srgbClr val="002060"/>
                </a:solidFill>
                <a:latin typeface="Lato" panose="020F0502020204030203" pitchFamily="34" charset="0"/>
                <a:ea typeface="Lato" panose="020F0502020204030203" pitchFamily="34" charset="0"/>
                <a:cs typeface="Lato" panose="020F0502020204030203" pitchFamily="34" charset="0"/>
              </a:rPr>
              <a:t>bon. This was also the first 100% Agave tequila </a:t>
            </a:r>
          </a:p>
          <a:p>
            <a:pPr marL="12700" marR="71120">
              <a:lnSpc>
                <a:spcPct val="101600"/>
              </a:lnSpc>
              <a:spcBef>
                <a:spcPts val="55"/>
              </a:spcBef>
            </a:pPr>
            <a:r>
              <a:rPr lang="en-US" sz="2800" dirty="0">
                <a:solidFill>
                  <a:srgbClr val="002060"/>
                </a:solidFill>
                <a:latin typeface="Lato" panose="020F0502020204030203" pitchFamily="34" charset="0"/>
                <a:ea typeface="Lato" panose="020F0502020204030203" pitchFamily="34" charset="0"/>
                <a:cs typeface="Lato" panose="020F0502020204030203" pitchFamily="34" charset="0"/>
              </a:rPr>
              <a:t>brand to showcase Mexican Art and Heritage.</a:t>
            </a:r>
          </a:p>
          <a:p>
            <a:pPr marL="12700" marR="71120">
              <a:lnSpc>
                <a:spcPct val="101600"/>
              </a:lnSpc>
              <a:spcBef>
                <a:spcPts val="55"/>
              </a:spcBef>
            </a:pPr>
            <a:endParaRPr lang="en-US" sz="800" dirty="0">
              <a:solidFill>
                <a:srgbClr val="002060"/>
              </a:solidFill>
              <a:latin typeface="Lato" panose="020F0502020204030203" pitchFamily="34" charset="0"/>
              <a:ea typeface="Lato" panose="020F0502020204030203" pitchFamily="34" charset="0"/>
              <a:cs typeface="Lato" panose="020F0502020204030203" pitchFamily="34" charset="0"/>
            </a:endParaRPr>
          </a:p>
          <a:p>
            <a:pPr marL="584200" marR="71120" indent="-571500">
              <a:lnSpc>
                <a:spcPct val="101600"/>
              </a:lnSpc>
              <a:spcBef>
                <a:spcPts val="55"/>
              </a:spcBef>
              <a:buFont typeface="Arial" panose="020B0604020202020204" pitchFamily="34" charset="0"/>
              <a:buChar char="•"/>
            </a:pPr>
            <a:r>
              <a:rPr lang="en-US" sz="2800" dirty="0">
                <a:solidFill>
                  <a:srgbClr val="002060"/>
                </a:solidFill>
                <a:latin typeface="Lato" panose="020F0502020204030203" pitchFamily="34" charset="0"/>
                <a:ea typeface="Lato" panose="020F0502020204030203" pitchFamily="34" charset="0"/>
                <a:cs typeface="Lato" panose="020F0502020204030203" pitchFamily="34" charset="0"/>
              </a:rPr>
              <a:t>Azulejos first to create Ceramic tequila bottles. </a:t>
            </a:r>
          </a:p>
          <a:p>
            <a:pPr marL="12700" marR="71120">
              <a:lnSpc>
                <a:spcPct val="101600"/>
              </a:lnSpc>
              <a:spcBef>
                <a:spcPts val="55"/>
              </a:spcBef>
            </a:pPr>
            <a:r>
              <a:rPr lang="en-US" sz="2800" dirty="0">
                <a:solidFill>
                  <a:srgbClr val="002060"/>
                </a:solidFill>
                <a:latin typeface="Lato" panose="020F0502020204030203" pitchFamily="34" charset="0"/>
                <a:ea typeface="Lato" panose="020F0502020204030203" pitchFamily="34" charset="0"/>
                <a:cs typeface="Lato" panose="020F0502020204030203" pitchFamily="34" charset="0"/>
              </a:rPr>
              <a:t>Our bottles were made to resemble hand-painted “azulejo” tiles </a:t>
            </a:r>
          </a:p>
          <a:p>
            <a:pPr marL="12700" marR="71120">
              <a:lnSpc>
                <a:spcPct val="101600"/>
              </a:lnSpc>
              <a:spcBef>
                <a:spcPts val="55"/>
              </a:spcBef>
            </a:pPr>
            <a:r>
              <a:rPr lang="en-US" sz="2800" dirty="0">
                <a:solidFill>
                  <a:srgbClr val="002060"/>
                </a:solidFill>
                <a:latin typeface="Lato" panose="020F0502020204030203" pitchFamily="34" charset="0"/>
                <a:ea typeface="Lato" panose="020F0502020204030203" pitchFamily="34" charset="0"/>
                <a:cs typeface="Lato" panose="020F0502020204030203" pitchFamily="34" charset="0"/>
              </a:rPr>
              <a:t>that decorate the most beautiful </a:t>
            </a:r>
          </a:p>
          <a:p>
            <a:pPr marL="12700" marR="71120">
              <a:lnSpc>
                <a:spcPct val="101600"/>
              </a:lnSpc>
              <a:spcBef>
                <a:spcPts val="55"/>
              </a:spcBef>
            </a:pPr>
            <a:r>
              <a:rPr lang="en-US" sz="2800" dirty="0">
                <a:solidFill>
                  <a:srgbClr val="002060"/>
                </a:solidFill>
                <a:latin typeface="Lato" panose="020F0502020204030203" pitchFamily="34" charset="0"/>
                <a:ea typeface="Lato" panose="020F0502020204030203" pitchFamily="34" charset="0"/>
                <a:cs typeface="Lato" panose="020F0502020204030203" pitchFamily="34" charset="0"/>
              </a:rPr>
              <a:t>homes and haciendas in Mexico. An </a:t>
            </a:r>
          </a:p>
          <a:p>
            <a:pPr marL="12700" marR="71120">
              <a:lnSpc>
                <a:spcPct val="101600"/>
              </a:lnSpc>
              <a:spcBef>
                <a:spcPts val="55"/>
              </a:spcBef>
            </a:pPr>
            <a:r>
              <a:rPr lang="en-US" sz="2800" dirty="0">
                <a:solidFill>
                  <a:srgbClr val="002060"/>
                </a:solidFill>
                <a:latin typeface="Lato" panose="020F0502020204030203" pitchFamily="34" charset="0"/>
                <a:ea typeface="Lato" panose="020F0502020204030203" pitchFamily="34" charset="0"/>
                <a:cs typeface="Lato" panose="020F0502020204030203" pitchFamily="34" charset="0"/>
              </a:rPr>
              <a:t>art tradition brought from Spain and </a:t>
            </a:r>
          </a:p>
          <a:p>
            <a:pPr marL="12700" marR="71120">
              <a:lnSpc>
                <a:spcPct val="101600"/>
              </a:lnSpc>
              <a:spcBef>
                <a:spcPts val="55"/>
              </a:spcBef>
            </a:pPr>
            <a:r>
              <a:rPr lang="en-US" sz="2800" dirty="0">
                <a:solidFill>
                  <a:srgbClr val="002060"/>
                </a:solidFill>
                <a:latin typeface="Lato" panose="020F0502020204030203" pitchFamily="34" charset="0"/>
                <a:ea typeface="Lato" panose="020F0502020204030203" pitchFamily="34" charset="0"/>
                <a:cs typeface="Lato" panose="020F0502020204030203" pitchFamily="34" charset="0"/>
              </a:rPr>
              <a:t>Portugal 500 years ago. </a:t>
            </a:r>
            <a:endParaRPr lang="en-US" sz="700" dirty="0">
              <a:solidFill>
                <a:srgbClr val="002060"/>
              </a:solidFill>
              <a:latin typeface="Lato" panose="020F0502020204030203" pitchFamily="34" charset="0"/>
              <a:ea typeface="Lato" panose="020F0502020204030203" pitchFamily="34" charset="0"/>
              <a:cs typeface="Lato" panose="020F0502020204030203" pitchFamily="34" charset="0"/>
            </a:endParaRPr>
          </a:p>
          <a:p>
            <a:pPr marL="12700" marR="71120">
              <a:lnSpc>
                <a:spcPct val="101600"/>
              </a:lnSpc>
              <a:spcBef>
                <a:spcPts val="55"/>
              </a:spcBef>
            </a:pPr>
            <a:endParaRPr lang="en-US" sz="700" dirty="0">
              <a:solidFill>
                <a:srgbClr val="002060"/>
              </a:solidFill>
              <a:latin typeface="Lato" panose="020F0502020204030203" pitchFamily="34" charset="0"/>
              <a:ea typeface="Lato" panose="020F0502020204030203" pitchFamily="34" charset="0"/>
              <a:cs typeface="Lato" panose="020F0502020204030203" pitchFamily="34" charset="0"/>
            </a:endParaRPr>
          </a:p>
          <a:p>
            <a:pPr marL="584200" marR="71120" indent="-571500">
              <a:lnSpc>
                <a:spcPct val="101600"/>
              </a:lnSpc>
              <a:spcBef>
                <a:spcPts val="55"/>
              </a:spcBef>
              <a:buFont typeface="Arial" panose="020B0604020202020204" pitchFamily="34" charset="0"/>
              <a:buChar char="•"/>
            </a:pPr>
            <a:r>
              <a:rPr lang="en-US" sz="2800" dirty="0">
                <a:solidFill>
                  <a:srgbClr val="002060"/>
                </a:solidFill>
                <a:latin typeface="Lato" panose="020F0502020204030203" pitchFamily="34" charset="0"/>
                <a:ea typeface="Lato" panose="020F0502020204030203" pitchFamily="34" charset="0"/>
                <a:cs typeface="Lato" panose="020F0502020204030203" pitchFamily="34" charset="0"/>
              </a:rPr>
              <a:t>Currently the brands are owned </a:t>
            </a:r>
          </a:p>
          <a:p>
            <a:pPr marL="12700" marR="71120">
              <a:lnSpc>
                <a:spcPct val="101600"/>
              </a:lnSpc>
              <a:spcBef>
                <a:spcPts val="55"/>
              </a:spcBef>
            </a:pPr>
            <a:r>
              <a:rPr lang="en-US" sz="2800" dirty="0">
                <a:solidFill>
                  <a:srgbClr val="002060"/>
                </a:solidFill>
                <a:latin typeface="Lato" panose="020F0502020204030203" pitchFamily="34" charset="0"/>
                <a:ea typeface="Lato" panose="020F0502020204030203" pitchFamily="34" charset="0"/>
                <a:cs typeface="Lato" panose="020F0502020204030203" pitchFamily="34" charset="0"/>
              </a:rPr>
              <a:t>by Linda </a:t>
            </a:r>
            <a:r>
              <a:rPr lang="en-US" sz="2800" dirty="0" err="1">
                <a:solidFill>
                  <a:srgbClr val="002060"/>
                </a:solidFill>
                <a:latin typeface="Lato" panose="020F0502020204030203" pitchFamily="34" charset="0"/>
                <a:ea typeface="Lato" panose="020F0502020204030203" pitchFamily="34" charset="0"/>
                <a:cs typeface="Lato" panose="020F0502020204030203" pitchFamily="34" charset="0"/>
              </a:rPr>
              <a:t>Quintanilla,one</a:t>
            </a:r>
            <a:r>
              <a:rPr lang="en-US" sz="2800" dirty="0">
                <a:solidFill>
                  <a:srgbClr val="002060"/>
                </a:solidFill>
                <a:latin typeface="Lato" panose="020F0502020204030203" pitchFamily="34" charset="0"/>
                <a:ea typeface="Lato" panose="020F0502020204030203" pitchFamily="34" charset="0"/>
                <a:cs typeface="Lato" panose="020F0502020204030203" pitchFamily="34" charset="0"/>
              </a:rPr>
              <a:t> of ten female</a:t>
            </a:r>
          </a:p>
          <a:p>
            <a:pPr marL="12700" marR="71120">
              <a:lnSpc>
                <a:spcPct val="101600"/>
              </a:lnSpc>
              <a:spcBef>
                <a:spcPts val="55"/>
              </a:spcBef>
            </a:pPr>
            <a:r>
              <a:rPr lang="en-US" sz="2800" dirty="0">
                <a:solidFill>
                  <a:srgbClr val="002060"/>
                </a:solidFill>
                <a:latin typeface="Lato" panose="020F0502020204030203" pitchFamily="34" charset="0"/>
                <a:ea typeface="Lato" panose="020F0502020204030203" pitchFamily="34" charset="0"/>
                <a:cs typeface="Lato" panose="020F0502020204030203" pitchFamily="34" charset="0"/>
              </a:rPr>
              <a:t>owned Ultra-Premium Luxury Tequilas</a:t>
            </a:r>
          </a:p>
          <a:p>
            <a:pPr marL="584200" marR="71120" indent="-571500">
              <a:lnSpc>
                <a:spcPct val="101600"/>
              </a:lnSpc>
              <a:spcBef>
                <a:spcPts val="55"/>
              </a:spcBef>
              <a:buFont typeface="Arial" panose="020B0604020202020204" pitchFamily="34" charset="0"/>
              <a:buChar char="•"/>
            </a:pPr>
            <a:endParaRPr lang="en-US" sz="3200" dirty="0">
              <a:solidFill>
                <a:srgbClr val="002060"/>
              </a:solidFill>
              <a:latin typeface="Lato" panose="020F0502020204030203" pitchFamily="34" charset="0"/>
              <a:ea typeface="Lato" panose="020F0502020204030203" pitchFamily="34" charset="0"/>
              <a:cs typeface="Lato" panose="020F0502020204030203" pitchFamily="34" charset="0"/>
            </a:endParaRPr>
          </a:p>
          <a:p>
            <a:pPr marL="12700" marR="71120">
              <a:lnSpc>
                <a:spcPct val="101600"/>
              </a:lnSpc>
              <a:spcBef>
                <a:spcPts val="55"/>
              </a:spcBef>
            </a:pPr>
            <a:endParaRPr lang="en-US" sz="2000" dirty="0">
              <a:solidFill>
                <a:srgbClr val="231F20"/>
              </a:solidFill>
              <a:latin typeface="Aharoni" panose="02010803020104030203" pitchFamily="2" charset="-79"/>
              <a:cs typeface="Aharoni" panose="02010803020104030203" pitchFamily="2" charset="-79"/>
            </a:endParaRPr>
          </a:p>
        </p:txBody>
      </p:sp>
      <p:sp>
        <p:nvSpPr>
          <p:cNvPr id="3" name="object 3"/>
          <p:cNvSpPr txBox="1">
            <a:spLocks noGrp="1"/>
          </p:cNvSpPr>
          <p:nvPr>
            <p:ph type="title"/>
          </p:nvPr>
        </p:nvSpPr>
        <p:spPr>
          <a:xfrm>
            <a:off x="4800600" y="152400"/>
            <a:ext cx="4272280" cy="1244600"/>
          </a:xfrm>
          <a:prstGeom prst="rect">
            <a:avLst/>
          </a:prstGeom>
        </p:spPr>
        <p:txBody>
          <a:bodyPr vert="horz" wrap="square" lIns="0" tIns="12700" rIns="0" bIns="0" rtlCol="0">
            <a:spAutoFit/>
          </a:bodyPr>
          <a:lstStyle/>
          <a:p>
            <a:pPr marL="12700">
              <a:lnSpc>
                <a:spcPct val="100000"/>
              </a:lnSpc>
              <a:spcBef>
                <a:spcPts val="100"/>
              </a:spcBef>
            </a:pPr>
            <a:r>
              <a:rPr sz="8000" spc="-100" dirty="0">
                <a:latin typeface="Britannic Bold" panose="020B0903060703020204" pitchFamily="34" charset="77"/>
                <a:cs typeface="Times New Roman"/>
              </a:rPr>
              <a:t>Our</a:t>
            </a:r>
            <a:r>
              <a:rPr sz="8000" spc="-395" dirty="0">
                <a:latin typeface="Britannic Bold" panose="020B0903060703020204" pitchFamily="34" charset="77"/>
                <a:cs typeface="Times New Roman"/>
              </a:rPr>
              <a:t> </a:t>
            </a:r>
            <a:r>
              <a:rPr sz="8000" spc="-150" dirty="0">
                <a:latin typeface="Britannic Bold" panose="020B0903060703020204" pitchFamily="34" charset="77"/>
                <a:cs typeface="Times New Roman"/>
              </a:rPr>
              <a:t>Story</a:t>
            </a:r>
            <a:endParaRPr sz="8000" dirty="0">
              <a:latin typeface="Britannic Bold" panose="020B0903060703020204" pitchFamily="34" charset="77"/>
              <a:cs typeface="Times New Roman"/>
            </a:endParaRPr>
          </a:p>
        </p:txBody>
      </p:sp>
      <p:pic>
        <p:nvPicPr>
          <p:cNvPr id="6" name="object 6"/>
          <p:cNvPicPr/>
          <p:nvPr/>
        </p:nvPicPr>
        <p:blipFill rotWithShape="1">
          <a:blip r:embed="rId2" cstate="email">
            <a:extLst>
              <a:ext uri="{28A0092B-C50C-407E-A947-70E740481C1C}">
                <a14:useLocalDpi xmlns:a14="http://schemas.microsoft.com/office/drawing/2010/main"/>
              </a:ext>
            </a:extLst>
          </a:blip>
          <a:srcRect/>
          <a:stretch/>
        </p:blipFill>
        <p:spPr>
          <a:xfrm>
            <a:off x="93989" y="334993"/>
            <a:ext cx="4465106" cy="2802245"/>
          </a:xfrm>
          <a:prstGeom prst="rect">
            <a:avLst/>
          </a:prstGeom>
        </p:spPr>
      </p:pic>
      <p:pic>
        <p:nvPicPr>
          <p:cNvPr id="14" name="Picture 13" descr="A person and person holding wine glasses&#10;&#10;Description automatically generated">
            <a:extLst>
              <a:ext uri="{FF2B5EF4-FFF2-40B4-BE49-F238E27FC236}">
                <a16:creationId xmlns:a16="http://schemas.microsoft.com/office/drawing/2014/main" id="{254E0A2D-E3A9-27E3-D2D7-7CFC721693A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989" y="6950100"/>
            <a:ext cx="4744014" cy="2748067"/>
          </a:xfrm>
          <a:prstGeom prst="rect">
            <a:avLst/>
          </a:prstGeom>
        </p:spPr>
      </p:pic>
      <p:sp>
        <p:nvSpPr>
          <p:cNvPr id="4" name="TextBox 3">
            <a:extLst>
              <a:ext uri="{FF2B5EF4-FFF2-40B4-BE49-F238E27FC236}">
                <a16:creationId xmlns:a16="http://schemas.microsoft.com/office/drawing/2014/main" id="{6E699992-690A-F50D-A8A4-D5A4773E026F}"/>
              </a:ext>
            </a:extLst>
          </p:cNvPr>
          <p:cNvSpPr txBox="1"/>
          <p:nvPr/>
        </p:nvSpPr>
        <p:spPr>
          <a:xfrm>
            <a:off x="5840264" y="9067800"/>
            <a:ext cx="6465231" cy="338554"/>
          </a:xfrm>
          <a:prstGeom prst="rect">
            <a:avLst/>
          </a:prstGeom>
          <a:noFill/>
        </p:spPr>
        <p:txBody>
          <a:bodyPr wrap="none" rtlCol="0">
            <a:spAutoFit/>
          </a:bodyPr>
          <a:lstStyle/>
          <a:p>
            <a:r>
              <a:rPr lang="en-US" sz="1600" dirty="0"/>
              <a:t>Our Story Video: </a:t>
            </a:r>
            <a:r>
              <a:rPr lang="en-US" sz="1600" dirty="0">
                <a:hlinkClick r:id="rId4"/>
              </a:rPr>
              <a:t>https://www.youtube.com/watch?v=KMSwhGe72Q4</a:t>
            </a:r>
            <a:endParaRPr lang="en-US" sz="1600" dirty="0"/>
          </a:p>
        </p:txBody>
      </p:sp>
      <p:pic>
        <p:nvPicPr>
          <p:cNvPr id="9" name="Picture 8" descr="A person holding a bottle of alcohol&#10;&#10;Description automatically generated">
            <a:extLst>
              <a:ext uri="{FF2B5EF4-FFF2-40B4-BE49-F238E27FC236}">
                <a16:creationId xmlns:a16="http://schemas.microsoft.com/office/drawing/2014/main" id="{BD1F7D8E-9BDA-99DD-6A2A-33C873F23AF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989" y="3252038"/>
            <a:ext cx="4744014" cy="3554323"/>
          </a:xfrm>
          <a:prstGeom prst="rect">
            <a:avLst/>
          </a:prstGeom>
        </p:spPr>
      </p:pic>
      <p:pic>
        <p:nvPicPr>
          <p:cNvPr id="18" name="Picture 17" descr="A person holding a blue and white ceramic bottle in front of a building&#10;&#10;Description automatically generated">
            <a:extLst>
              <a:ext uri="{FF2B5EF4-FFF2-40B4-BE49-F238E27FC236}">
                <a16:creationId xmlns:a16="http://schemas.microsoft.com/office/drawing/2014/main" id="{33846250-892D-F709-1CD7-9559D7AEB85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201400" y="5633859"/>
            <a:ext cx="4038600" cy="3184197"/>
          </a:xfrm>
          <a:prstGeom prst="rect">
            <a:avLst/>
          </a:prstGeom>
        </p:spPr>
      </p:pic>
      <p:pic>
        <p:nvPicPr>
          <p:cNvPr id="23" name="Picture 22" descr="A bottle of alcohol next to a glass of liquid&#10;&#10;Description automatically generated">
            <a:extLst>
              <a:ext uri="{FF2B5EF4-FFF2-40B4-BE49-F238E27FC236}">
                <a16:creationId xmlns:a16="http://schemas.microsoft.com/office/drawing/2014/main" id="{9FDAF725-55A4-7332-DDEE-4172617DC54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249878" y="3126628"/>
            <a:ext cx="1962150" cy="196215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4690694" y="343153"/>
            <a:ext cx="10590266" cy="1120820"/>
          </a:xfrm>
          <a:prstGeom prst="rect">
            <a:avLst/>
          </a:prstGeom>
        </p:spPr>
        <p:txBody>
          <a:bodyPr vert="horz" wrap="square" lIns="0" tIns="12700" rIns="0" bIns="0" rtlCol="0">
            <a:spAutoFit/>
          </a:bodyPr>
          <a:lstStyle/>
          <a:p>
            <a:pPr marL="12700">
              <a:lnSpc>
                <a:spcPct val="100000"/>
              </a:lnSpc>
              <a:spcBef>
                <a:spcPts val="100"/>
              </a:spcBef>
            </a:pPr>
            <a:r>
              <a:rPr sz="7200" spc="-100" dirty="0">
                <a:latin typeface="Britannic Bold" panose="020B0903060703020204" pitchFamily="34" charset="77"/>
                <a:cs typeface="Times New Roman"/>
              </a:rPr>
              <a:t>Our</a:t>
            </a:r>
            <a:r>
              <a:rPr sz="7200" spc="-395" dirty="0">
                <a:latin typeface="Britannic Bold" panose="020B0903060703020204" pitchFamily="34" charset="77"/>
                <a:cs typeface="Times New Roman"/>
              </a:rPr>
              <a:t> </a:t>
            </a:r>
            <a:r>
              <a:rPr lang="en-US" sz="7200" spc="-150" dirty="0">
                <a:latin typeface="Britannic Bold" panose="020B0903060703020204" pitchFamily="34" charset="77"/>
                <a:cs typeface="Times New Roman"/>
              </a:rPr>
              <a:t>Process – Key Points</a:t>
            </a:r>
            <a:endParaRPr sz="7200" dirty="0">
              <a:latin typeface="Britannic Bold" panose="020B0903060703020204" pitchFamily="34" charset="77"/>
              <a:cs typeface="Times New Roman"/>
            </a:endParaRPr>
          </a:p>
        </p:txBody>
      </p:sp>
      <p:sp>
        <p:nvSpPr>
          <p:cNvPr id="11" name="TextBox 10">
            <a:extLst>
              <a:ext uri="{FF2B5EF4-FFF2-40B4-BE49-F238E27FC236}">
                <a16:creationId xmlns:a16="http://schemas.microsoft.com/office/drawing/2014/main" id="{390A0582-D53F-ACB5-4957-30854FB7F759}"/>
              </a:ext>
            </a:extLst>
          </p:cNvPr>
          <p:cNvSpPr txBox="1"/>
          <p:nvPr/>
        </p:nvSpPr>
        <p:spPr>
          <a:xfrm>
            <a:off x="4512615" y="1403946"/>
            <a:ext cx="5355005" cy="7717497"/>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002060"/>
                </a:solidFill>
                <a:latin typeface="Lato" panose="020F0502020204030203" pitchFamily="34" charset="0"/>
                <a:ea typeface="Lato" panose="020F0502020204030203" pitchFamily="34" charset="0"/>
                <a:cs typeface="Lato" panose="020F0502020204030203" pitchFamily="34" charset="0"/>
              </a:rPr>
              <a:t>50% Highland Agaves, 50% Lowland Blue Weber Agaves</a:t>
            </a:r>
          </a:p>
          <a:p>
            <a:endParaRPr lang="en-US" sz="1000" dirty="0">
              <a:solidFill>
                <a:srgbClr val="002060"/>
              </a:solidFill>
              <a:latin typeface="Lato" panose="020F050202020403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US" sz="2800" dirty="0">
                <a:solidFill>
                  <a:srgbClr val="002060"/>
                </a:solidFill>
                <a:latin typeface="Lato" panose="020F0502020204030203" pitchFamily="34" charset="0"/>
                <a:ea typeface="Lato" panose="020F0502020204030203" pitchFamily="34" charset="0"/>
                <a:cs typeface="Lato" panose="020F0502020204030203" pitchFamily="34" charset="0"/>
              </a:rPr>
              <a:t>Agave is cooked traditional method (autoclaves &amp; brick ovens)</a:t>
            </a:r>
          </a:p>
          <a:p>
            <a:endParaRPr lang="en-US" sz="1100" dirty="0">
              <a:solidFill>
                <a:srgbClr val="002060"/>
              </a:solidFill>
              <a:latin typeface="Lato" panose="020F050202020403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US" sz="2800" dirty="0">
                <a:solidFill>
                  <a:srgbClr val="002060"/>
                </a:solidFill>
                <a:latin typeface="Lato" panose="020F0502020204030203" pitchFamily="34" charset="0"/>
                <a:ea typeface="Lato" panose="020F0502020204030203" pitchFamily="34" charset="0"/>
                <a:cs typeface="Lato" panose="020F0502020204030203" pitchFamily="34" charset="0"/>
              </a:rPr>
              <a:t>Natural Fermentation</a:t>
            </a:r>
          </a:p>
          <a:p>
            <a:endParaRPr lang="en-US" sz="1050" dirty="0">
              <a:solidFill>
                <a:srgbClr val="002060"/>
              </a:solidFill>
              <a:latin typeface="Lato" panose="020F050202020403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US" sz="2800" dirty="0">
                <a:solidFill>
                  <a:srgbClr val="002060"/>
                </a:solidFill>
                <a:latin typeface="Lato" panose="020F0502020204030203" pitchFamily="34" charset="0"/>
                <a:ea typeface="Lato" panose="020F0502020204030203" pitchFamily="34" charset="0"/>
                <a:cs typeface="Lato" panose="020F0502020204030203" pitchFamily="34" charset="0"/>
              </a:rPr>
              <a:t>Double Copper Pot Distillation</a:t>
            </a:r>
          </a:p>
          <a:p>
            <a:endParaRPr lang="en-US" sz="1200" dirty="0">
              <a:solidFill>
                <a:srgbClr val="002060"/>
              </a:solidFill>
              <a:latin typeface="Lato" panose="020F050202020403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US" sz="2800" dirty="0">
                <a:solidFill>
                  <a:srgbClr val="002060"/>
                </a:solidFill>
                <a:latin typeface="Lato" panose="020F0502020204030203" pitchFamily="34" charset="0"/>
                <a:ea typeface="Lato" panose="020F0502020204030203" pitchFamily="34" charset="0"/>
                <a:cs typeface="Lato" panose="020F0502020204030203" pitchFamily="34" charset="0"/>
              </a:rPr>
              <a:t>Aged in a combination of Tennessee and Kentucky Bourbon Barrels</a:t>
            </a:r>
          </a:p>
          <a:p>
            <a:endParaRPr lang="en-US" sz="1000" b="1" dirty="0">
              <a:solidFill>
                <a:srgbClr val="002060"/>
              </a:solidFill>
              <a:latin typeface="Times New Roman" panose="02020603050405020304" pitchFamily="18" charset="0"/>
              <a:cs typeface="Times New Roman" panose="02020603050405020304" pitchFamily="18" charset="0"/>
            </a:endParaRPr>
          </a:p>
          <a:p>
            <a:endParaRPr lang="en-US" sz="1000" b="1" dirty="0">
              <a:solidFill>
                <a:srgbClr val="002060"/>
              </a:solidFill>
              <a:latin typeface="Times New Roman" panose="02020603050405020304" pitchFamily="18" charset="0"/>
              <a:cs typeface="Times New Roman" panose="02020603050405020304" pitchFamily="18" charset="0"/>
            </a:endParaRPr>
          </a:p>
          <a:p>
            <a:endParaRPr lang="en-US" sz="1000" b="1" dirty="0">
              <a:solidFill>
                <a:srgbClr val="002060"/>
              </a:solidFill>
              <a:latin typeface="Times New Roman" panose="02020603050405020304" pitchFamily="18" charset="0"/>
              <a:cs typeface="Times New Roman" panose="02020603050405020304" pitchFamily="18" charset="0"/>
            </a:endParaRPr>
          </a:p>
          <a:p>
            <a:endParaRPr lang="en-US" sz="1000" b="1" dirty="0">
              <a:solidFill>
                <a:srgbClr val="002060"/>
              </a:solidFill>
              <a:latin typeface="Times New Roman" panose="02020603050405020304" pitchFamily="18" charset="0"/>
              <a:cs typeface="Times New Roman" panose="02020603050405020304" pitchFamily="18" charset="0"/>
            </a:endParaRPr>
          </a:p>
          <a:p>
            <a:endParaRPr lang="en-US" sz="1000" b="1" dirty="0">
              <a:solidFill>
                <a:srgbClr val="002060"/>
              </a:solidFill>
              <a:latin typeface="Times New Roman" panose="02020603050405020304" pitchFamily="18" charset="0"/>
              <a:cs typeface="Times New Roman" panose="02020603050405020304" pitchFamily="18" charset="0"/>
            </a:endParaRPr>
          </a:p>
          <a:p>
            <a:endParaRPr lang="en-US" sz="1000" b="1" dirty="0">
              <a:solidFill>
                <a:srgbClr val="002060"/>
              </a:solidFill>
              <a:latin typeface="Times New Roman" panose="02020603050405020304" pitchFamily="18" charset="0"/>
              <a:cs typeface="Times New Roman" panose="02020603050405020304" pitchFamily="18" charset="0"/>
            </a:endParaRPr>
          </a:p>
          <a:p>
            <a:endParaRPr lang="en-US" sz="1000" b="1" dirty="0">
              <a:solidFill>
                <a:srgbClr val="002060"/>
              </a:solidFill>
              <a:latin typeface="Times New Roman" panose="02020603050405020304" pitchFamily="18" charset="0"/>
              <a:cs typeface="Times New Roman" panose="02020603050405020304" pitchFamily="18" charset="0"/>
            </a:endParaRPr>
          </a:p>
          <a:p>
            <a:endParaRPr lang="en-US" sz="1000" b="1" dirty="0">
              <a:solidFill>
                <a:srgbClr val="002060"/>
              </a:solidFill>
              <a:latin typeface="Times New Roman" panose="02020603050405020304" pitchFamily="18" charset="0"/>
              <a:cs typeface="Times New Roman" panose="02020603050405020304" pitchFamily="18" charset="0"/>
            </a:endParaRPr>
          </a:p>
          <a:p>
            <a:endParaRPr lang="en-US" sz="1000" b="1" dirty="0">
              <a:solidFill>
                <a:srgbClr val="002060"/>
              </a:solidFill>
              <a:latin typeface="Times New Roman" panose="02020603050405020304" pitchFamily="18" charset="0"/>
              <a:cs typeface="Times New Roman" panose="02020603050405020304" pitchFamily="18" charset="0"/>
            </a:endParaRPr>
          </a:p>
          <a:p>
            <a:endParaRPr lang="en-US" sz="1000" b="1" dirty="0">
              <a:solidFill>
                <a:srgbClr val="002060"/>
              </a:solidFill>
              <a:latin typeface="Times New Roman" panose="02020603050405020304" pitchFamily="18" charset="0"/>
              <a:cs typeface="Times New Roman" panose="02020603050405020304" pitchFamily="18" charset="0"/>
            </a:endParaRPr>
          </a:p>
          <a:p>
            <a:endParaRPr lang="en-US" sz="1000" b="1" dirty="0">
              <a:solidFill>
                <a:srgbClr val="002060"/>
              </a:solidFill>
              <a:latin typeface="Lato" panose="020F0502020204030203" pitchFamily="34" charset="0"/>
              <a:ea typeface="Lato" panose="020F0502020204030203" pitchFamily="34" charset="0"/>
              <a:cs typeface="Lato" panose="020F0502020204030203" pitchFamily="34" charset="0"/>
            </a:endParaRPr>
          </a:p>
          <a:p>
            <a:endParaRPr lang="en-US" sz="1000" b="1" dirty="0">
              <a:solidFill>
                <a:srgbClr val="002060"/>
              </a:solidFill>
              <a:latin typeface="Lato" panose="020F0502020204030203" pitchFamily="34" charset="0"/>
              <a:ea typeface="Lato" panose="020F0502020204030203" pitchFamily="34" charset="0"/>
              <a:cs typeface="Lato" panose="020F0502020204030203" pitchFamily="34" charset="0"/>
            </a:endParaRPr>
          </a:p>
          <a:p>
            <a:pPr algn="ctr"/>
            <a:r>
              <a:rPr lang="en-US" sz="2800" b="1" dirty="0">
                <a:solidFill>
                  <a:srgbClr val="002060"/>
                </a:solidFill>
                <a:latin typeface="Lato" panose="020F0502020204030203" pitchFamily="34" charset="0"/>
                <a:ea typeface="Lato" panose="020F0502020204030203" pitchFamily="34" charset="0"/>
                <a:cs typeface="Lato" panose="020F0502020204030203" pitchFamily="34" charset="0"/>
              </a:rPr>
              <a:t>Our tequilas are additive free</a:t>
            </a:r>
          </a:p>
          <a:p>
            <a:pPr algn="ctr"/>
            <a:r>
              <a:rPr lang="en-US" sz="2400" b="1" dirty="0">
                <a:solidFill>
                  <a:srgbClr val="002060"/>
                </a:solidFill>
                <a:latin typeface="Lato" panose="020F0502020204030203" pitchFamily="34" charset="0"/>
                <a:ea typeface="Lato" panose="020F0502020204030203" pitchFamily="34" charset="0"/>
                <a:cs typeface="Lato" panose="020F0502020204030203" pitchFamily="34" charset="0"/>
              </a:rPr>
              <a:t>Only Agave, Yeast &amp; Water</a:t>
            </a:r>
          </a:p>
        </p:txBody>
      </p:sp>
      <p:sp>
        <p:nvSpPr>
          <p:cNvPr id="15" name="TextBox 14">
            <a:extLst>
              <a:ext uri="{FF2B5EF4-FFF2-40B4-BE49-F238E27FC236}">
                <a16:creationId xmlns:a16="http://schemas.microsoft.com/office/drawing/2014/main" id="{2CAE53A0-B810-C39D-9729-732690851FBA}"/>
              </a:ext>
            </a:extLst>
          </p:cNvPr>
          <p:cNvSpPr txBox="1"/>
          <p:nvPr/>
        </p:nvSpPr>
        <p:spPr>
          <a:xfrm>
            <a:off x="5062048" y="6471242"/>
            <a:ext cx="5420703" cy="1569660"/>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Blanco or Silver - </a:t>
            </a:r>
            <a:r>
              <a:rPr lang="en-US" sz="2400" dirty="0">
                <a:solidFill>
                  <a:srgbClr val="002060"/>
                </a:solidFill>
                <a:latin typeface="Times New Roman" panose="02020603050405020304" pitchFamily="18" charset="0"/>
                <a:cs typeface="Times New Roman" panose="02020603050405020304" pitchFamily="18" charset="0"/>
              </a:rPr>
              <a:t>unaged</a:t>
            </a:r>
          </a:p>
          <a:p>
            <a:r>
              <a:rPr lang="en-US" sz="2400" b="1" dirty="0">
                <a:solidFill>
                  <a:srgbClr val="002060"/>
                </a:solidFill>
                <a:latin typeface="Times New Roman" panose="02020603050405020304" pitchFamily="18" charset="0"/>
                <a:cs typeface="Times New Roman" panose="02020603050405020304" pitchFamily="18" charset="0"/>
              </a:rPr>
              <a:t>Reposado - </a:t>
            </a:r>
            <a:r>
              <a:rPr lang="en-US" sz="2400" dirty="0">
                <a:solidFill>
                  <a:srgbClr val="002060"/>
                </a:solidFill>
                <a:latin typeface="Times New Roman" panose="02020603050405020304" pitchFamily="18" charset="0"/>
                <a:cs typeface="Times New Roman" panose="02020603050405020304" pitchFamily="18" charset="0"/>
              </a:rPr>
              <a:t>4-6 months</a:t>
            </a:r>
          </a:p>
          <a:p>
            <a:r>
              <a:rPr lang="en-US" sz="2400" b="1" dirty="0">
                <a:solidFill>
                  <a:srgbClr val="002060"/>
                </a:solidFill>
                <a:latin typeface="Times New Roman" panose="02020603050405020304" pitchFamily="18" charset="0"/>
                <a:cs typeface="Times New Roman" panose="02020603050405020304" pitchFamily="18" charset="0"/>
              </a:rPr>
              <a:t>Añejo - </a:t>
            </a:r>
            <a:r>
              <a:rPr lang="en-US" sz="2400" dirty="0">
                <a:solidFill>
                  <a:srgbClr val="002060"/>
                </a:solidFill>
                <a:latin typeface="Times New Roman" panose="02020603050405020304" pitchFamily="18" charset="0"/>
                <a:cs typeface="Times New Roman" panose="02020603050405020304" pitchFamily="18" charset="0"/>
              </a:rPr>
              <a:t>16-18 months</a:t>
            </a:r>
          </a:p>
          <a:p>
            <a:r>
              <a:rPr lang="en-US" sz="2400" b="1" dirty="0">
                <a:solidFill>
                  <a:srgbClr val="002060"/>
                </a:solidFill>
                <a:latin typeface="Times New Roman" panose="02020603050405020304" pitchFamily="18" charset="0"/>
                <a:cs typeface="Times New Roman" panose="02020603050405020304" pitchFamily="18" charset="0"/>
              </a:rPr>
              <a:t>Extra Añejo - </a:t>
            </a:r>
            <a:r>
              <a:rPr lang="en-US" sz="2400" dirty="0">
                <a:solidFill>
                  <a:srgbClr val="002060"/>
                </a:solidFill>
                <a:latin typeface="Times New Roman" panose="02020603050405020304" pitchFamily="18" charset="0"/>
                <a:cs typeface="Times New Roman" panose="02020603050405020304" pitchFamily="18" charset="0"/>
              </a:rPr>
              <a:t>3 years or more. </a:t>
            </a:r>
          </a:p>
        </p:txBody>
      </p:sp>
      <p:pic>
        <p:nvPicPr>
          <p:cNvPr id="2" name="Picture 1">
            <a:extLst>
              <a:ext uri="{FF2B5EF4-FFF2-40B4-BE49-F238E27FC236}">
                <a16:creationId xmlns:a16="http://schemas.microsoft.com/office/drawing/2014/main" id="{3A8119B2-2821-DFC2-B763-BA9F9E3727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1675" y="707573"/>
            <a:ext cx="3922335" cy="2188027"/>
          </a:xfrm>
          <a:prstGeom prst="rect">
            <a:avLst/>
          </a:prstGeom>
        </p:spPr>
      </p:pic>
      <p:pic>
        <p:nvPicPr>
          <p:cNvPr id="4" name="Picture 3">
            <a:extLst>
              <a:ext uri="{FF2B5EF4-FFF2-40B4-BE49-F238E27FC236}">
                <a16:creationId xmlns:a16="http://schemas.microsoft.com/office/drawing/2014/main" id="{CF7ED286-3FAA-DC4E-A935-7DAC501E760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 b="-101"/>
          <a:stretch/>
        </p:blipFill>
        <p:spPr>
          <a:xfrm>
            <a:off x="280773" y="3352800"/>
            <a:ext cx="3944141" cy="2890780"/>
          </a:xfrm>
          <a:prstGeom prst="rect">
            <a:avLst/>
          </a:prstGeom>
        </p:spPr>
      </p:pic>
      <p:sp>
        <p:nvSpPr>
          <p:cNvPr id="6" name="TextBox 5">
            <a:extLst>
              <a:ext uri="{FF2B5EF4-FFF2-40B4-BE49-F238E27FC236}">
                <a16:creationId xmlns:a16="http://schemas.microsoft.com/office/drawing/2014/main" id="{756B9869-FC10-1A38-720D-2E67CC4D9838}"/>
              </a:ext>
            </a:extLst>
          </p:cNvPr>
          <p:cNvSpPr txBox="1"/>
          <p:nvPr/>
        </p:nvSpPr>
        <p:spPr>
          <a:xfrm>
            <a:off x="4517097" y="9224330"/>
            <a:ext cx="5359159" cy="923330"/>
          </a:xfrm>
          <a:prstGeom prst="rect">
            <a:avLst/>
          </a:prstGeom>
          <a:noFill/>
        </p:spPr>
        <p:txBody>
          <a:bodyPr wrap="none" rtlCol="0">
            <a:spAutoFit/>
          </a:bodyPr>
          <a:lstStyle/>
          <a:p>
            <a:r>
              <a:rPr lang="en-US" dirty="0">
                <a:solidFill>
                  <a:srgbClr val="002060"/>
                </a:solidFill>
              </a:rPr>
              <a:t>How are we made video:</a:t>
            </a:r>
          </a:p>
          <a:p>
            <a:r>
              <a:rPr lang="en-US" dirty="0">
                <a:hlinkClick r:id="rId4"/>
              </a:rPr>
              <a:t>https://www.youtube.com/watch?v=cVCUvaHDKKI</a:t>
            </a:r>
            <a:endParaRPr lang="en-US" dirty="0"/>
          </a:p>
          <a:p>
            <a:endParaRPr lang="en-US" dirty="0"/>
          </a:p>
        </p:txBody>
      </p:sp>
      <p:sp>
        <p:nvSpPr>
          <p:cNvPr id="8" name="TextBox 7">
            <a:extLst>
              <a:ext uri="{FF2B5EF4-FFF2-40B4-BE49-F238E27FC236}">
                <a16:creationId xmlns:a16="http://schemas.microsoft.com/office/drawing/2014/main" id="{A95A0799-782E-7D1A-7F63-631E7BAEDDF8}"/>
              </a:ext>
            </a:extLst>
          </p:cNvPr>
          <p:cNvSpPr txBox="1"/>
          <p:nvPr/>
        </p:nvSpPr>
        <p:spPr>
          <a:xfrm>
            <a:off x="10067884" y="1463973"/>
            <a:ext cx="5077254" cy="1200329"/>
          </a:xfrm>
          <a:prstGeom prst="rect">
            <a:avLst/>
          </a:prstGeom>
          <a:noFill/>
        </p:spPr>
        <p:txBody>
          <a:bodyPr wrap="square" rtlCol="0">
            <a:spAutoFit/>
          </a:bodyPr>
          <a:lstStyle/>
          <a:p>
            <a:pPr algn="ctr"/>
            <a:r>
              <a:rPr lang="en-US" sz="2400" b="1" dirty="0">
                <a:solidFill>
                  <a:srgbClr val="002060"/>
                </a:solidFill>
                <a:latin typeface="Lato" panose="020F0502020204030203" pitchFamily="34" charset="0"/>
                <a:ea typeface="Lato" panose="020F0502020204030203" pitchFamily="34" charset="0"/>
                <a:cs typeface="Lato" panose="020F0502020204030203" pitchFamily="34" charset="0"/>
              </a:rPr>
              <a:t>All our products are 100% Agave tequilas produced and bottled in the town of Tequila, Jalisco, Mexico</a:t>
            </a:r>
          </a:p>
        </p:txBody>
      </p:sp>
      <p:pic>
        <p:nvPicPr>
          <p:cNvPr id="10" name="Picture 9" descr="A person in a straw hat working in a field&#10;&#10;Description automatically generated">
            <a:extLst>
              <a:ext uri="{FF2B5EF4-FFF2-40B4-BE49-F238E27FC236}">
                <a16:creationId xmlns:a16="http://schemas.microsoft.com/office/drawing/2014/main" id="{6F994383-2DE2-F49D-7BFC-4FE2DD27B99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405804" y="2735483"/>
            <a:ext cx="2720781" cy="2319759"/>
          </a:xfrm>
          <a:prstGeom prst="rect">
            <a:avLst/>
          </a:prstGeom>
        </p:spPr>
      </p:pic>
      <p:pic>
        <p:nvPicPr>
          <p:cNvPr id="13" name="Picture 12" descr="A person standing in a field of agave&#10;&#10;Description automatically generated">
            <a:extLst>
              <a:ext uri="{FF2B5EF4-FFF2-40B4-BE49-F238E27FC236}">
                <a16:creationId xmlns:a16="http://schemas.microsoft.com/office/drawing/2014/main" id="{71F354C4-FD0B-FE2E-55C9-E21BEDC068C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71995" y="2735483"/>
            <a:ext cx="1836476" cy="2319759"/>
          </a:xfrm>
          <a:prstGeom prst="rect">
            <a:avLst/>
          </a:prstGeom>
        </p:spPr>
      </p:pic>
      <p:pic>
        <p:nvPicPr>
          <p:cNvPr id="18" name="Picture 17" descr="A field of agave plants&#10;&#10;Description automatically generated">
            <a:extLst>
              <a:ext uri="{FF2B5EF4-FFF2-40B4-BE49-F238E27FC236}">
                <a16:creationId xmlns:a16="http://schemas.microsoft.com/office/drawing/2014/main" id="{ECD5388A-9CB9-FD6C-E219-285F1842D6D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271995" y="5123236"/>
            <a:ext cx="4887894" cy="2649164"/>
          </a:xfrm>
          <a:prstGeom prst="rect">
            <a:avLst/>
          </a:prstGeom>
        </p:spPr>
      </p:pic>
      <p:pic>
        <p:nvPicPr>
          <p:cNvPr id="24" name="Picture 23" descr="A street sign over a road&#10;&#10;Description automatically generated">
            <a:extLst>
              <a:ext uri="{FF2B5EF4-FFF2-40B4-BE49-F238E27FC236}">
                <a16:creationId xmlns:a16="http://schemas.microsoft.com/office/drawing/2014/main" id="{983A7339-0A96-DE17-5E42-199323322BF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030200" y="7840394"/>
            <a:ext cx="2114938" cy="2009431"/>
          </a:xfrm>
          <a:prstGeom prst="rect">
            <a:avLst/>
          </a:prstGeom>
        </p:spPr>
      </p:pic>
      <p:pic>
        <p:nvPicPr>
          <p:cNvPr id="26" name="Picture 25" descr="A large pipes outside of a building&#10;&#10;Description automatically generated">
            <a:extLst>
              <a:ext uri="{FF2B5EF4-FFF2-40B4-BE49-F238E27FC236}">
                <a16:creationId xmlns:a16="http://schemas.microsoft.com/office/drawing/2014/main" id="{6E1B63B3-1260-5A74-A94A-2DBE23E3172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288290" y="7840394"/>
            <a:ext cx="2679240" cy="2009430"/>
          </a:xfrm>
          <a:prstGeom prst="rect">
            <a:avLst/>
          </a:prstGeom>
        </p:spPr>
      </p:pic>
      <p:pic>
        <p:nvPicPr>
          <p:cNvPr id="28" name="Picture 27" descr="A bottle of alcohol on a shelf&#10;&#10;Description automatically generated">
            <a:extLst>
              <a:ext uri="{FF2B5EF4-FFF2-40B4-BE49-F238E27FC236}">
                <a16:creationId xmlns:a16="http://schemas.microsoft.com/office/drawing/2014/main" id="{74CB8907-CBCA-B8DB-EB7B-3E58275ADA9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91675" y="6695918"/>
            <a:ext cx="2350412" cy="3133882"/>
          </a:xfrm>
          <a:prstGeom prst="rect">
            <a:avLst/>
          </a:prstGeom>
        </p:spPr>
      </p:pic>
      <p:pic>
        <p:nvPicPr>
          <p:cNvPr id="30" name="Picture 29" descr="A group of barrels in a room&#10;&#10;Description automatically generated">
            <a:extLst>
              <a:ext uri="{FF2B5EF4-FFF2-40B4-BE49-F238E27FC236}">
                <a16:creationId xmlns:a16="http://schemas.microsoft.com/office/drawing/2014/main" id="{F752A80F-D173-2C16-6512-2BF9474CCA91}"/>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2819400" y="6695918"/>
            <a:ext cx="1405514" cy="3133882"/>
          </a:xfrm>
          <a:prstGeom prst="rect">
            <a:avLst/>
          </a:prstGeom>
        </p:spPr>
      </p:pic>
    </p:spTree>
    <p:extLst>
      <p:ext uri="{BB962C8B-B14F-4D97-AF65-F5344CB8AC3E}">
        <p14:creationId xmlns:p14="http://schemas.microsoft.com/office/powerpoint/2010/main" val="1357651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57600" y="136165"/>
            <a:ext cx="10590266" cy="1120820"/>
          </a:xfrm>
          <a:prstGeom prst="rect">
            <a:avLst/>
          </a:prstGeom>
        </p:spPr>
        <p:txBody>
          <a:bodyPr vert="horz" wrap="square" lIns="0" tIns="12700" rIns="0" bIns="0" rtlCol="0">
            <a:spAutoFit/>
          </a:bodyPr>
          <a:lstStyle/>
          <a:p>
            <a:pPr marL="12700">
              <a:lnSpc>
                <a:spcPct val="100000"/>
              </a:lnSpc>
              <a:spcBef>
                <a:spcPts val="100"/>
              </a:spcBef>
            </a:pPr>
            <a:r>
              <a:rPr sz="7200" spc="-100" dirty="0">
                <a:latin typeface="Britannic Bold" panose="020B0903060703020204" pitchFamily="34" charset="77"/>
                <a:cs typeface="Times New Roman"/>
              </a:rPr>
              <a:t>Our</a:t>
            </a:r>
            <a:r>
              <a:rPr sz="7200" spc="-395" dirty="0">
                <a:latin typeface="Britannic Bold" panose="020B0903060703020204" pitchFamily="34" charset="77"/>
                <a:cs typeface="Times New Roman"/>
              </a:rPr>
              <a:t> </a:t>
            </a:r>
            <a:r>
              <a:rPr lang="en-US" sz="7200" spc="-150" dirty="0">
                <a:latin typeface="Britannic Bold" panose="020B0903060703020204" pitchFamily="34" charset="77"/>
                <a:cs typeface="Times New Roman"/>
              </a:rPr>
              <a:t>Process – Bottles</a:t>
            </a:r>
            <a:endParaRPr sz="7200" dirty="0">
              <a:latin typeface="Britannic Bold" panose="020B0903060703020204" pitchFamily="34" charset="77"/>
              <a:cs typeface="Times New Roman"/>
            </a:endParaRPr>
          </a:p>
        </p:txBody>
      </p:sp>
      <p:sp>
        <p:nvSpPr>
          <p:cNvPr id="11" name="TextBox 10">
            <a:extLst>
              <a:ext uri="{FF2B5EF4-FFF2-40B4-BE49-F238E27FC236}">
                <a16:creationId xmlns:a16="http://schemas.microsoft.com/office/drawing/2014/main" id="{390A0582-D53F-ACB5-4957-30854FB7F759}"/>
              </a:ext>
            </a:extLst>
          </p:cNvPr>
          <p:cNvSpPr txBox="1"/>
          <p:nvPr/>
        </p:nvSpPr>
        <p:spPr>
          <a:xfrm>
            <a:off x="3280569" y="1344054"/>
            <a:ext cx="5535743" cy="8371523"/>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002060"/>
                </a:solidFill>
                <a:latin typeface="Lato" panose="020F0502020204030203" pitchFamily="34" charset="0"/>
                <a:ea typeface="Lato" panose="020F0502020204030203" pitchFamily="34" charset="0"/>
                <a:cs typeface="Lato" panose="020F0502020204030203" pitchFamily="34" charset="0"/>
              </a:rPr>
              <a:t> Our Ceramic Bottle artisan</a:t>
            </a:r>
          </a:p>
          <a:p>
            <a:r>
              <a:rPr lang="en-US" sz="2800" dirty="0">
                <a:solidFill>
                  <a:srgbClr val="002060"/>
                </a:solidFill>
                <a:latin typeface="Lato" panose="020F0502020204030203" pitchFamily="34" charset="0"/>
                <a:ea typeface="Lato" panose="020F0502020204030203" pitchFamily="34" charset="0"/>
                <a:cs typeface="Lato" panose="020F0502020204030203" pitchFamily="34" charset="0"/>
              </a:rPr>
              <a:t>facility is located in the mountains of central Mexico north of the city of Toluca.</a:t>
            </a:r>
          </a:p>
          <a:p>
            <a:endParaRPr lang="en-US" sz="800" dirty="0">
              <a:solidFill>
                <a:srgbClr val="002060"/>
              </a:solidFill>
              <a:latin typeface="Lato" panose="020F0502020204030203" pitchFamily="34" charset="0"/>
              <a:ea typeface="Lato" panose="020F0502020204030203" pitchFamily="34" charset="0"/>
              <a:cs typeface="Lato" panose="020F0502020204030203" pitchFamily="34" charset="0"/>
            </a:endParaRPr>
          </a:p>
          <a:p>
            <a:pPr marL="457200" indent="-457200">
              <a:buFont typeface="Arial" panose="020B0604020202020204" pitchFamily="34" charset="0"/>
              <a:buChar char="•"/>
            </a:pPr>
            <a:r>
              <a:rPr lang="en-US" sz="2800" dirty="0">
                <a:solidFill>
                  <a:srgbClr val="002060"/>
                </a:solidFill>
                <a:latin typeface="Lato" panose="020F0502020204030203" pitchFamily="34" charset="0"/>
                <a:ea typeface="Lato" panose="020F0502020204030203" pitchFamily="34" charset="0"/>
                <a:cs typeface="Lato" panose="020F0502020204030203" pitchFamily="34" charset="0"/>
              </a:rPr>
              <a:t>We employ 16 female artisans</a:t>
            </a:r>
          </a:p>
          <a:p>
            <a:r>
              <a:rPr lang="en-US" sz="2800" dirty="0">
                <a:solidFill>
                  <a:srgbClr val="002060"/>
                </a:solidFill>
                <a:latin typeface="Lato" panose="020F0502020204030203" pitchFamily="34" charset="0"/>
                <a:ea typeface="Lato" panose="020F0502020204030203" pitchFamily="34" charset="0"/>
                <a:cs typeface="Lato" panose="020F0502020204030203" pitchFamily="34" charset="0"/>
              </a:rPr>
              <a:t>who meticulously hand-paint each individual bottle using 400 year old traditional methods passed down through generations. We pay fair wages to our employees.</a:t>
            </a:r>
          </a:p>
          <a:p>
            <a:endParaRPr lang="en-US" sz="800" dirty="0">
              <a:solidFill>
                <a:srgbClr val="002060"/>
              </a:solidFill>
              <a:latin typeface="Lato" panose="020F0502020204030203" pitchFamily="34" charset="0"/>
              <a:ea typeface="Lato" panose="020F0502020204030203" pitchFamily="34" charset="0"/>
              <a:cs typeface="Lato" panose="020F0502020204030203" pitchFamily="34" charset="0"/>
            </a:endParaRPr>
          </a:p>
          <a:p>
            <a:pPr marL="457200" indent="-457200">
              <a:buFont typeface="Arial" panose="020B0604020202020204" pitchFamily="34" charset="0"/>
              <a:buChar char="•"/>
            </a:pPr>
            <a:r>
              <a:rPr lang="en-US" sz="2800" dirty="0">
                <a:solidFill>
                  <a:srgbClr val="002060"/>
                </a:solidFill>
                <a:latin typeface="Lato" panose="020F0502020204030203" pitchFamily="34" charset="0"/>
                <a:ea typeface="Lato" panose="020F0502020204030203" pitchFamily="34" charset="0"/>
                <a:cs typeface="Lato" panose="020F0502020204030203" pitchFamily="34" charset="0"/>
              </a:rPr>
              <a:t>Bottles, from start to finish</a:t>
            </a:r>
          </a:p>
          <a:p>
            <a:r>
              <a:rPr lang="en-US" sz="2800" dirty="0">
                <a:solidFill>
                  <a:srgbClr val="002060"/>
                </a:solidFill>
                <a:latin typeface="Lato" panose="020F0502020204030203" pitchFamily="34" charset="0"/>
                <a:ea typeface="Lato" panose="020F0502020204030203" pitchFamily="34" charset="0"/>
                <a:cs typeface="Lato" panose="020F0502020204030203" pitchFamily="34" charset="0"/>
              </a:rPr>
              <a:t> (</a:t>
            </a:r>
            <a:r>
              <a:rPr lang="en-US" sz="2800" dirty="0" err="1">
                <a:solidFill>
                  <a:srgbClr val="002060"/>
                </a:solidFill>
                <a:latin typeface="Lato" panose="020F0502020204030203" pitchFamily="34" charset="0"/>
                <a:ea typeface="Lato" panose="020F0502020204030203" pitchFamily="34" charset="0"/>
                <a:cs typeface="Lato" panose="020F0502020204030203" pitchFamily="34" charset="0"/>
              </a:rPr>
              <a:t>moulding</a:t>
            </a:r>
            <a:r>
              <a:rPr lang="en-US" sz="2800" dirty="0">
                <a:solidFill>
                  <a:srgbClr val="002060"/>
                </a:solidFill>
                <a:latin typeface="Lato" panose="020F0502020204030203" pitchFamily="34" charset="0"/>
                <a:ea typeface="Lato" panose="020F0502020204030203" pitchFamily="34" charset="0"/>
                <a:cs typeface="Lato" panose="020F0502020204030203" pitchFamily="34" charset="0"/>
              </a:rPr>
              <a:t>, painting, firing) take approximately 2 weeks to produce. </a:t>
            </a:r>
          </a:p>
          <a:p>
            <a:endParaRPr lang="en-US" sz="800" dirty="0">
              <a:solidFill>
                <a:srgbClr val="002060"/>
              </a:solidFill>
              <a:latin typeface="Lato" panose="020F0502020204030203" pitchFamily="34" charset="0"/>
              <a:ea typeface="Lato" panose="020F0502020204030203" pitchFamily="34" charset="0"/>
              <a:cs typeface="Lato" panose="020F0502020204030203" pitchFamily="34" charset="0"/>
            </a:endParaRPr>
          </a:p>
          <a:p>
            <a:pPr marL="457200" indent="-457200">
              <a:buFont typeface="Arial" panose="020B0604020202020204" pitchFamily="34" charset="0"/>
              <a:buChar char="•"/>
            </a:pPr>
            <a:r>
              <a:rPr lang="en-US" sz="2800" dirty="0">
                <a:solidFill>
                  <a:srgbClr val="002060"/>
                </a:solidFill>
                <a:latin typeface="Lato" panose="020F0502020204030203" pitchFamily="34" charset="0"/>
                <a:ea typeface="Lato" panose="020F0502020204030203" pitchFamily="34" charset="0"/>
                <a:cs typeface="Lato" panose="020F0502020204030203" pitchFamily="34" charset="0"/>
              </a:rPr>
              <a:t>Bottles are made from ceramic</a:t>
            </a:r>
          </a:p>
          <a:p>
            <a:r>
              <a:rPr lang="en-US" sz="2800" dirty="0">
                <a:solidFill>
                  <a:srgbClr val="002060"/>
                </a:solidFill>
                <a:latin typeface="Lato" panose="020F0502020204030203" pitchFamily="34" charset="0"/>
                <a:ea typeface="Lato" panose="020F0502020204030203" pitchFamily="34" charset="0"/>
                <a:cs typeface="Lato" panose="020F0502020204030203" pitchFamily="34" charset="0"/>
              </a:rPr>
              <a:t>clay, which is earth, making it 100% environmentally friendly in comparison to other resources.</a:t>
            </a:r>
          </a:p>
          <a:p>
            <a:endParaRPr lang="en-US" sz="1000" b="1" dirty="0">
              <a:solidFill>
                <a:srgbClr val="002060"/>
              </a:solidFill>
              <a:latin typeface="Times New Roman" panose="02020603050405020304" pitchFamily="18" charset="0"/>
              <a:cs typeface="Times New Roman" panose="02020603050405020304" pitchFamily="18" charset="0"/>
            </a:endParaRPr>
          </a:p>
        </p:txBody>
      </p:sp>
      <p:pic>
        <p:nvPicPr>
          <p:cNvPr id="8" name="Picture 7" descr="A group of people in a factory&#10;&#10;Description automatically generated">
            <a:extLst>
              <a:ext uri="{FF2B5EF4-FFF2-40B4-BE49-F238E27FC236}">
                <a16:creationId xmlns:a16="http://schemas.microsoft.com/office/drawing/2014/main" id="{36B698EA-E55C-0153-CF7A-F4294A43028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35646" y="1301059"/>
            <a:ext cx="6345314" cy="3347141"/>
          </a:xfrm>
          <a:prstGeom prst="rect">
            <a:avLst/>
          </a:prstGeom>
        </p:spPr>
      </p:pic>
      <p:pic>
        <p:nvPicPr>
          <p:cNvPr id="9" name="Picture 8" descr="A person painting a cake&#10;&#10;Description automatically generated">
            <a:extLst>
              <a:ext uri="{FF2B5EF4-FFF2-40B4-BE49-F238E27FC236}">
                <a16:creationId xmlns:a16="http://schemas.microsoft.com/office/drawing/2014/main" id="{CE700B63-6FA4-2D85-927B-4BF5972813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77072" y="4721182"/>
            <a:ext cx="2848108" cy="1617268"/>
          </a:xfrm>
          <a:prstGeom prst="rect">
            <a:avLst/>
          </a:prstGeom>
        </p:spPr>
      </p:pic>
      <p:pic>
        <p:nvPicPr>
          <p:cNvPr id="10" name="Picture 9" descr="A person painting a doll&#10;&#10;Description automatically generated">
            <a:extLst>
              <a:ext uri="{FF2B5EF4-FFF2-40B4-BE49-F238E27FC236}">
                <a16:creationId xmlns:a16="http://schemas.microsoft.com/office/drawing/2014/main" id="{6E72F8A6-98B4-C150-EC80-0082FD63724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703230" y="4721182"/>
            <a:ext cx="1547829" cy="1617268"/>
          </a:xfrm>
          <a:prstGeom prst="rect">
            <a:avLst/>
          </a:prstGeom>
        </p:spPr>
      </p:pic>
      <p:pic>
        <p:nvPicPr>
          <p:cNvPr id="16" name="Picture 15" descr="A person working on a piece of pottery&#10;&#10;Description automatically generated">
            <a:extLst>
              <a:ext uri="{FF2B5EF4-FFF2-40B4-BE49-F238E27FC236}">
                <a16:creationId xmlns:a16="http://schemas.microsoft.com/office/drawing/2014/main" id="{74A551F6-C41C-C313-3114-032B1E186AE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3840" y="343153"/>
            <a:ext cx="2709517" cy="2247647"/>
          </a:xfrm>
          <a:prstGeom prst="rect">
            <a:avLst/>
          </a:prstGeom>
        </p:spPr>
      </p:pic>
      <p:pic>
        <p:nvPicPr>
          <p:cNvPr id="18" name="Picture 17" descr="A person painting a ceramic object&#10;&#10;Description automatically generated">
            <a:extLst>
              <a:ext uri="{FF2B5EF4-FFF2-40B4-BE49-F238E27FC236}">
                <a16:creationId xmlns:a16="http://schemas.microsoft.com/office/drawing/2014/main" id="{DD35EF09-E1DC-CD24-ED66-D0AC3262782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63840" y="6185700"/>
            <a:ext cx="2709517" cy="3693911"/>
          </a:xfrm>
          <a:prstGeom prst="rect">
            <a:avLst/>
          </a:prstGeom>
        </p:spPr>
      </p:pic>
      <p:pic>
        <p:nvPicPr>
          <p:cNvPr id="20" name="Picture 19" descr="A person painting a vase&#10;&#10;Description automatically generated">
            <a:extLst>
              <a:ext uri="{FF2B5EF4-FFF2-40B4-BE49-F238E27FC236}">
                <a16:creationId xmlns:a16="http://schemas.microsoft.com/office/drawing/2014/main" id="{E9A75CD1-1B1B-DD31-B0FA-1C742F7FB09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63840" y="2692013"/>
            <a:ext cx="2709517" cy="3392474"/>
          </a:xfrm>
          <a:prstGeom prst="rect">
            <a:avLst/>
          </a:prstGeom>
        </p:spPr>
      </p:pic>
      <p:pic>
        <p:nvPicPr>
          <p:cNvPr id="22" name="Picture 21" descr="A person painting a statue&#10;&#10;Description automatically generated">
            <a:extLst>
              <a:ext uri="{FF2B5EF4-FFF2-40B4-BE49-F238E27FC236}">
                <a16:creationId xmlns:a16="http://schemas.microsoft.com/office/drawing/2014/main" id="{F09C5842-9EB5-C559-8891-420516E16C7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962654" y="4721182"/>
            <a:ext cx="1544905" cy="1617268"/>
          </a:xfrm>
          <a:prstGeom prst="rect">
            <a:avLst/>
          </a:prstGeom>
        </p:spPr>
      </p:pic>
      <p:pic>
        <p:nvPicPr>
          <p:cNvPr id="26" name="Picture 25" descr="A person pouring a liquid into a bowl&#10;&#10;Description automatically generated">
            <a:extLst>
              <a:ext uri="{FF2B5EF4-FFF2-40B4-BE49-F238E27FC236}">
                <a16:creationId xmlns:a16="http://schemas.microsoft.com/office/drawing/2014/main" id="{A56F8549-CAEF-5232-A356-3823EA643D29}"/>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985826" y="6422551"/>
            <a:ext cx="1521733" cy="1362348"/>
          </a:xfrm>
          <a:prstGeom prst="rect">
            <a:avLst/>
          </a:prstGeom>
        </p:spPr>
      </p:pic>
      <p:pic>
        <p:nvPicPr>
          <p:cNvPr id="28" name="Picture 27" descr="A shelf with white ceramic pots on it&#10;&#10;Description automatically generated with medium confidence">
            <a:extLst>
              <a:ext uri="{FF2B5EF4-FFF2-40B4-BE49-F238E27FC236}">
                <a16:creationId xmlns:a16="http://schemas.microsoft.com/office/drawing/2014/main" id="{605C4514-600F-8D0A-DB45-51E32A43DCD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677072" y="6425647"/>
            <a:ext cx="2594142" cy="2978128"/>
          </a:xfrm>
          <a:prstGeom prst="rect">
            <a:avLst/>
          </a:prstGeom>
        </p:spPr>
      </p:pic>
      <p:pic>
        <p:nvPicPr>
          <p:cNvPr id="30" name="Picture 29" descr="A person sitting on a couch&#10;&#10;Description automatically generated">
            <a:extLst>
              <a:ext uri="{FF2B5EF4-FFF2-40B4-BE49-F238E27FC236}">
                <a16:creationId xmlns:a16="http://schemas.microsoft.com/office/drawing/2014/main" id="{5CE91403-4988-1CC1-FD80-26BC63ABCBDE}"/>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8972541" y="7839345"/>
            <a:ext cx="1535018" cy="1560799"/>
          </a:xfrm>
          <a:prstGeom prst="rect">
            <a:avLst/>
          </a:prstGeom>
        </p:spPr>
      </p:pic>
      <p:pic>
        <p:nvPicPr>
          <p:cNvPr id="32" name="Picture 31" descr="A group of people wearing blue and blue gloves and gloves pouring liquid into bottles&#10;&#10;Description automatically generated">
            <a:extLst>
              <a:ext uri="{FF2B5EF4-FFF2-40B4-BE49-F238E27FC236}">
                <a16:creationId xmlns:a16="http://schemas.microsoft.com/office/drawing/2014/main" id="{FC474704-DD91-F3D0-C8CB-79B165028E26}"/>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309145" y="6429277"/>
            <a:ext cx="1971815" cy="2970867"/>
          </a:xfrm>
          <a:prstGeom prst="rect">
            <a:avLst/>
          </a:prstGeom>
        </p:spPr>
      </p:pic>
      <p:sp>
        <p:nvSpPr>
          <p:cNvPr id="33" name="TextBox 32">
            <a:extLst>
              <a:ext uri="{FF2B5EF4-FFF2-40B4-BE49-F238E27FC236}">
                <a16:creationId xmlns:a16="http://schemas.microsoft.com/office/drawing/2014/main" id="{79F20565-B732-F6BD-03F6-7E8869D980FC}"/>
              </a:ext>
            </a:extLst>
          </p:cNvPr>
          <p:cNvSpPr txBox="1"/>
          <p:nvPr/>
        </p:nvSpPr>
        <p:spPr>
          <a:xfrm>
            <a:off x="4419600" y="9504873"/>
            <a:ext cx="8265404" cy="338554"/>
          </a:xfrm>
          <a:prstGeom prst="rect">
            <a:avLst/>
          </a:prstGeom>
          <a:noFill/>
        </p:spPr>
        <p:txBody>
          <a:bodyPr wrap="none" rtlCol="0">
            <a:spAutoFit/>
          </a:bodyPr>
          <a:lstStyle/>
          <a:p>
            <a:r>
              <a:rPr lang="en-US" sz="1600" dirty="0"/>
              <a:t>Our Bottle Production Process Video: </a:t>
            </a:r>
            <a:r>
              <a:rPr lang="en-US" sz="1600" dirty="0">
                <a:solidFill>
                  <a:srgbClr val="002060"/>
                </a:solidFill>
                <a:latin typeface="Lato" panose="020F0502020204030203" pitchFamily="34" charset="0"/>
                <a:ea typeface="Lato" panose="020F0502020204030203" pitchFamily="34" charset="0"/>
                <a:cs typeface="Lato" panose="020F0502020204030203" pitchFamily="34" charset="0"/>
                <a:hlinkClick r:id="rId13"/>
              </a:rPr>
              <a:t>https://www.youtube.com/watch?v=29c8OmGT6tI</a:t>
            </a:r>
            <a:endParaRPr lang="en-US" sz="1600" dirty="0">
              <a:solidFill>
                <a:srgbClr val="002060"/>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566479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0594D8-3E96-06F3-3B9C-E726A1B1B4FA}"/>
              </a:ext>
            </a:extLst>
          </p:cNvPr>
          <p:cNvSpPr txBox="1"/>
          <p:nvPr/>
        </p:nvSpPr>
        <p:spPr>
          <a:xfrm>
            <a:off x="308575" y="1533876"/>
            <a:ext cx="4809808" cy="7694414"/>
          </a:xfrm>
          <a:prstGeom prst="rect">
            <a:avLst/>
          </a:prstGeom>
          <a:noFill/>
        </p:spPr>
        <p:txBody>
          <a:bodyPr wrap="square" rtlCol="0">
            <a:spAutoFit/>
          </a:bodyPr>
          <a:lstStyle/>
          <a:p>
            <a:r>
              <a:rPr lang="en-US" sz="1900" b="1" i="0" dirty="0">
                <a:solidFill>
                  <a:schemeClr val="tx1"/>
                </a:solidFill>
                <a:effectLst/>
                <a:latin typeface="Lato" panose="020F0502020204030203" pitchFamily="34" charset="0"/>
              </a:rPr>
              <a:t>Production Method: </a:t>
            </a:r>
            <a:r>
              <a:rPr lang="en-US" sz="1900" i="0" dirty="0">
                <a:solidFill>
                  <a:schemeClr val="tx1"/>
                </a:solidFill>
                <a:effectLst/>
                <a:latin typeface="Lato" panose="020F0502020204030203" pitchFamily="34" charset="0"/>
              </a:rPr>
              <a:t>An authentic 100% Blue Weber Agave tequila made in the Traditional Method. Produced with fully mature 7-10 year agave from 50% Highlands and 50% Lowlands of Jalisco, slow-roasted in brick ovens, slow-fermented, never diffused, roller press extraction, double distilled, and additive free.</a:t>
            </a:r>
          </a:p>
          <a:p>
            <a:endParaRPr lang="en-US" sz="1900" b="1" i="0" dirty="0">
              <a:solidFill>
                <a:schemeClr val="tx1"/>
              </a:solidFill>
              <a:effectLst/>
              <a:latin typeface="Lato" panose="020F0502020204030203" pitchFamily="34" charset="0"/>
            </a:endParaRPr>
          </a:p>
          <a:p>
            <a:r>
              <a:rPr lang="en-US" sz="1900" b="1" i="0" dirty="0">
                <a:solidFill>
                  <a:schemeClr val="tx1"/>
                </a:solidFill>
                <a:effectLst/>
                <a:latin typeface="Lato" panose="020F0502020204030203" pitchFamily="34" charset="0"/>
              </a:rPr>
              <a:t>Aroma - </a:t>
            </a:r>
            <a:r>
              <a:rPr lang="en-US" sz="1900" i="0" dirty="0">
                <a:solidFill>
                  <a:schemeClr val="tx1"/>
                </a:solidFill>
                <a:effectLst/>
                <a:latin typeface="Lato" panose="020F0502020204030203" pitchFamily="34" charset="0"/>
              </a:rPr>
              <a:t>Its opening bouquet is snappy, fresh, ashy and a touch smoky; pleasant agave notes emerge upon air contact. I nice bouquet of flowery aromas such as jasmine and rose which turn into rosemary, thyme and a hint of mint.</a:t>
            </a:r>
          </a:p>
          <a:p>
            <a:endParaRPr lang="en-US" sz="1900" b="1" dirty="0">
              <a:solidFill>
                <a:schemeClr val="tx1"/>
              </a:solidFill>
              <a:latin typeface="Lato" panose="020F0502020204030203" pitchFamily="34" charset="0"/>
            </a:endParaRPr>
          </a:p>
          <a:p>
            <a:r>
              <a:rPr lang="en-US" sz="1900" b="1" i="0" dirty="0">
                <a:solidFill>
                  <a:schemeClr val="tx1"/>
                </a:solidFill>
                <a:effectLst/>
                <a:latin typeface="Lato" panose="020F0502020204030203" pitchFamily="34" charset="0"/>
              </a:rPr>
              <a:t>Palate - </a:t>
            </a:r>
            <a:r>
              <a:rPr lang="en-US" sz="1900" i="0" dirty="0">
                <a:solidFill>
                  <a:schemeClr val="tx1"/>
                </a:solidFill>
                <a:effectLst/>
                <a:latin typeface="Lato" panose="020F0502020204030203" pitchFamily="34" charset="0"/>
              </a:rPr>
              <a:t>On the palate, the taste is fresh, pleasing, appropriately zesty, peppery and vegetal, with a hint of sugary sweetness at mid-palate. You have some solid minerality with some peppery yet subtle floral notes.</a:t>
            </a:r>
          </a:p>
          <a:p>
            <a:endParaRPr lang="en-US" sz="1900" b="1" dirty="0">
              <a:solidFill>
                <a:schemeClr val="tx1"/>
              </a:solidFill>
              <a:latin typeface="Lato" panose="020F0502020204030203" pitchFamily="34" charset="0"/>
            </a:endParaRPr>
          </a:p>
          <a:p>
            <a:r>
              <a:rPr lang="en-US" sz="1900" b="1" i="0" dirty="0">
                <a:solidFill>
                  <a:schemeClr val="tx1"/>
                </a:solidFill>
                <a:effectLst/>
                <a:latin typeface="Lato" panose="020F0502020204030203" pitchFamily="34" charset="0"/>
              </a:rPr>
              <a:t>Finish - </a:t>
            </a:r>
            <a:r>
              <a:rPr lang="en-US" sz="1900" i="0" dirty="0">
                <a:solidFill>
                  <a:schemeClr val="tx1"/>
                </a:solidFill>
                <a:effectLst/>
                <a:latin typeface="Lato" panose="020F0502020204030203" pitchFamily="34" charset="0"/>
              </a:rPr>
              <a:t>The aftertaste is long, pleasant, laced with honey &amp; pepper. Crisp and notably refreshing</a:t>
            </a:r>
            <a:endParaRPr lang="en-US" sz="1900" dirty="0">
              <a:solidFill>
                <a:schemeClr val="tx1"/>
              </a:solidFill>
            </a:endParaRPr>
          </a:p>
        </p:txBody>
      </p:sp>
      <p:cxnSp>
        <p:nvCxnSpPr>
          <p:cNvPr id="6" name="Straight Connector 5">
            <a:extLst>
              <a:ext uri="{FF2B5EF4-FFF2-40B4-BE49-F238E27FC236}">
                <a16:creationId xmlns:a16="http://schemas.microsoft.com/office/drawing/2014/main" id="{01009596-C102-B6B6-A77F-9C450F8E7AF8}"/>
              </a:ext>
            </a:extLst>
          </p:cNvPr>
          <p:cNvCxnSpPr>
            <a:cxnSpLocks/>
          </p:cNvCxnSpPr>
          <p:nvPr/>
        </p:nvCxnSpPr>
        <p:spPr>
          <a:xfrm>
            <a:off x="10134600" y="228600"/>
            <a:ext cx="762000" cy="3048000"/>
          </a:xfrm>
          <a:prstGeom prst="line">
            <a:avLst/>
          </a:prstGeom>
        </p:spPr>
        <p:style>
          <a:lnRef idx="2">
            <a:schemeClr val="dk1"/>
          </a:lnRef>
          <a:fillRef idx="0">
            <a:schemeClr val="dk1"/>
          </a:fillRef>
          <a:effectRef idx="1">
            <a:schemeClr val="dk1"/>
          </a:effectRef>
          <a:fontRef idx="minor">
            <a:schemeClr val="tx1"/>
          </a:fontRef>
        </p:style>
      </p:cxnSp>
      <p:cxnSp>
        <p:nvCxnSpPr>
          <p:cNvPr id="8" name="Straight Connector 7">
            <a:extLst>
              <a:ext uri="{FF2B5EF4-FFF2-40B4-BE49-F238E27FC236}">
                <a16:creationId xmlns:a16="http://schemas.microsoft.com/office/drawing/2014/main" id="{41AA4E1C-CA92-C61E-A2EC-5001E7CD2F11}"/>
              </a:ext>
            </a:extLst>
          </p:cNvPr>
          <p:cNvCxnSpPr>
            <a:cxnSpLocks/>
          </p:cNvCxnSpPr>
          <p:nvPr/>
        </p:nvCxnSpPr>
        <p:spPr>
          <a:xfrm flipH="1" flipV="1">
            <a:off x="12399907" y="4953000"/>
            <a:ext cx="2916293" cy="1066800"/>
          </a:xfrm>
          <a:prstGeom prst="line">
            <a:avLst/>
          </a:prstGeom>
        </p:spPr>
        <p:style>
          <a:lnRef idx="2">
            <a:schemeClr val="dk1"/>
          </a:lnRef>
          <a:fillRef idx="0">
            <a:schemeClr val="dk1"/>
          </a:fillRef>
          <a:effectRef idx="1">
            <a:schemeClr val="dk1"/>
          </a:effectRef>
          <a:fontRef idx="minor">
            <a:schemeClr val="tx1"/>
          </a:fontRef>
        </p:style>
      </p:cxnSp>
      <p:grpSp>
        <p:nvGrpSpPr>
          <p:cNvPr id="5" name="Group 4">
            <a:extLst>
              <a:ext uri="{FF2B5EF4-FFF2-40B4-BE49-F238E27FC236}">
                <a16:creationId xmlns:a16="http://schemas.microsoft.com/office/drawing/2014/main" id="{6E5A83C1-6921-5BAF-D361-4C6D4AFF2265}"/>
              </a:ext>
            </a:extLst>
          </p:cNvPr>
          <p:cNvGrpSpPr/>
          <p:nvPr/>
        </p:nvGrpSpPr>
        <p:grpSpPr>
          <a:xfrm>
            <a:off x="5181600" y="0"/>
            <a:ext cx="10363200" cy="10058400"/>
            <a:chOff x="7086600" y="0"/>
            <a:chExt cx="8458200" cy="8635383"/>
          </a:xfrm>
        </p:grpSpPr>
        <p:pic>
          <p:nvPicPr>
            <p:cNvPr id="7" name="Picture 6">
              <a:extLst>
                <a:ext uri="{FF2B5EF4-FFF2-40B4-BE49-F238E27FC236}">
                  <a16:creationId xmlns:a16="http://schemas.microsoft.com/office/drawing/2014/main" id="{6EDB5CB2-BEF0-4CB5-1954-A60B0DF9A1F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86600" y="0"/>
              <a:ext cx="8458200" cy="8635383"/>
            </a:xfrm>
            <a:prstGeom prst="rect">
              <a:avLst/>
            </a:prstGeom>
          </p:spPr>
        </p:pic>
        <p:cxnSp>
          <p:nvCxnSpPr>
            <p:cNvPr id="9" name="Straight Connector 8">
              <a:extLst>
                <a:ext uri="{FF2B5EF4-FFF2-40B4-BE49-F238E27FC236}">
                  <a16:creationId xmlns:a16="http://schemas.microsoft.com/office/drawing/2014/main" id="{1337B9B4-E7FC-4C81-DCBA-15F727CAB408}"/>
                </a:ext>
              </a:extLst>
            </p:cNvPr>
            <p:cNvCxnSpPr>
              <a:cxnSpLocks/>
            </p:cNvCxnSpPr>
            <p:nvPr/>
          </p:nvCxnSpPr>
          <p:spPr>
            <a:xfrm>
              <a:off x="10134600" y="228600"/>
              <a:ext cx="762000" cy="3048000"/>
            </a:xfrm>
            <a:prstGeom prst="line">
              <a:avLst/>
            </a:prstGeom>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5148C507-CE0F-321A-81D3-8F00C5DF219D}"/>
                </a:ext>
              </a:extLst>
            </p:cNvPr>
            <p:cNvCxnSpPr>
              <a:cxnSpLocks/>
            </p:cNvCxnSpPr>
            <p:nvPr/>
          </p:nvCxnSpPr>
          <p:spPr>
            <a:xfrm flipH="1" flipV="1">
              <a:off x="13356790" y="5128457"/>
              <a:ext cx="1907867" cy="552704"/>
            </a:xfrm>
            <a:prstGeom prst="line">
              <a:avLst/>
            </a:prstGeom>
          </p:spPr>
          <p:style>
            <a:lnRef idx="2">
              <a:schemeClr val="dk1"/>
            </a:lnRef>
            <a:fillRef idx="0">
              <a:schemeClr val="dk1"/>
            </a:fillRef>
            <a:effectRef idx="1">
              <a:schemeClr val="dk1"/>
            </a:effectRef>
            <a:fontRef idx="minor">
              <a:schemeClr val="tx1"/>
            </a:fontRef>
          </p:style>
        </p:cxnSp>
      </p:grpSp>
      <p:pic>
        <p:nvPicPr>
          <p:cNvPr id="16" name="Picture 15">
            <a:extLst>
              <a:ext uri="{FF2B5EF4-FFF2-40B4-BE49-F238E27FC236}">
                <a16:creationId xmlns:a16="http://schemas.microsoft.com/office/drawing/2014/main" id="{29E26955-9586-9F9E-E988-A85E09ED7E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15133364" y="6205919"/>
            <a:ext cx="479634" cy="343238"/>
          </a:xfrm>
          <a:prstGeom prst="rect">
            <a:avLst/>
          </a:prstGeom>
        </p:spPr>
      </p:pic>
      <p:pic>
        <p:nvPicPr>
          <p:cNvPr id="17" name="Picture 16">
            <a:extLst>
              <a:ext uri="{FF2B5EF4-FFF2-40B4-BE49-F238E27FC236}">
                <a16:creationId xmlns:a16="http://schemas.microsoft.com/office/drawing/2014/main" id="{360B4C81-ED9D-EF56-43CD-64E567832A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853808" flipV="1">
            <a:off x="9770423" y="73222"/>
            <a:ext cx="443464" cy="353304"/>
          </a:xfrm>
          <a:prstGeom prst="rect">
            <a:avLst/>
          </a:prstGeom>
        </p:spPr>
      </p:pic>
      <p:cxnSp>
        <p:nvCxnSpPr>
          <p:cNvPr id="18" name="Straight Connector 17">
            <a:extLst>
              <a:ext uri="{FF2B5EF4-FFF2-40B4-BE49-F238E27FC236}">
                <a16:creationId xmlns:a16="http://schemas.microsoft.com/office/drawing/2014/main" id="{F0736D3F-0CAA-2CED-DE61-B21B5082C17E}"/>
              </a:ext>
            </a:extLst>
          </p:cNvPr>
          <p:cNvCxnSpPr>
            <a:cxnSpLocks/>
          </p:cNvCxnSpPr>
          <p:nvPr/>
        </p:nvCxnSpPr>
        <p:spPr>
          <a:xfrm flipH="1" flipV="1">
            <a:off x="11734800" y="5638800"/>
            <a:ext cx="533400" cy="152400"/>
          </a:xfrm>
          <a:prstGeom prst="line">
            <a:avLst/>
          </a:prstGeom>
        </p:spPr>
        <p:style>
          <a:lnRef idx="2">
            <a:schemeClr val="dk1"/>
          </a:lnRef>
          <a:fillRef idx="0">
            <a:schemeClr val="dk1"/>
          </a:fillRef>
          <a:effectRef idx="1">
            <a:schemeClr val="dk1"/>
          </a:effectRef>
          <a:fontRef idx="minor">
            <a:schemeClr val="tx1"/>
          </a:fontRef>
        </p:style>
      </p:cxnSp>
      <p:pic>
        <p:nvPicPr>
          <p:cNvPr id="22" name="object 2">
            <a:extLst>
              <a:ext uri="{FF2B5EF4-FFF2-40B4-BE49-F238E27FC236}">
                <a16:creationId xmlns:a16="http://schemas.microsoft.com/office/drawing/2014/main" id="{9280E360-64E1-E926-2A0B-73B6DD1C2483}"/>
              </a:ext>
            </a:extLst>
          </p:cNvPr>
          <p:cNvPicPr/>
          <p:nvPr/>
        </p:nvPicPr>
        <p:blipFill>
          <a:blip r:embed="rId5" cstate="email">
            <a:extLst>
              <a:ext uri="{28A0092B-C50C-407E-A947-70E740481C1C}">
                <a14:useLocalDpi xmlns:a14="http://schemas.microsoft.com/office/drawing/2010/main"/>
              </a:ext>
            </a:extLst>
          </a:blip>
          <a:stretch>
            <a:fillRect/>
          </a:stretch>
        </p:blipFill>
        <p:spPr>
          <a:xfrm>
            <a:off x="14121870" y="-16397"/>
            <a:ext cx="1075292" cy="1550273"/>
          </a:xfrm>
          <a:prstGeom prst="rect">
            <a:avLst/>
          </a:prstGeom>
        </p:spPr>
      </p:pic>
      <p:pic>
        <p:nvPicPr>
          <p:cNvPr id="23" name="object 6">
            <a:extLst>
              <a:ext uri="{FF2B5EF4-FFF2-40B4-BE49-F238E27FC236}">
                <a16:creationId xmlns:a16="http://schemas.microsoft.com/office/drawing/2014/main" id="{37CE0F79-8381-B0DD-55BD-02EA4CBA3E1A}"/>
              </a:ext>
            </a:extLst>
          </p:cNvPr>
          <p:cNvPicPr/>
          <p:nvPr/>
        </p:nvPicPr>
        <p:blipFill>
          <a:blip r:embed="rId6" cstate="email">
            <a:extLst>
              <a:ext uri="{28A0092B-C50C-407E-A947-70E740481C1C}">
                <a14:useLocalDpi xmlns:a14="http://schemas.microsoft.com/office/drawing/2010/main"/>
              </a:ext>
            </a:extLst>
          </a:blip>
          <a:stretch>
            <a:fillRect/>
          </a:stretch>
        </p:blipFill>
        <p:spPr>
          <a:xfrm>
            <a:off x="13088914" y="28147"/>
            <a:ext cx="1249017" cy="1532021"/>
          </a:xfrm>
          <a:prstGeom prst="rect">
            <a:avLst/>
          </a:prstGeom>
        </p:spPr>
      </p:pic>
      <p:sp>
        <p:nvSpPr>
          <p:cNvPr id="3" name="TextBox 2">
            <a:extLst>
              <a:ext uri="{FF2B5EF4-FFF2-40B4-BE49-F238E27FC236}">
                <a16:creationId xmlns:a16="http://schemas.microsoft.com/office/drawing/2014/main" id="{2FCC9B5B-4054-C48C-B4CD-2BCA9C2D35E8}"/>
              </a:ext>
            </a:extLst>
          </p:cNvPr>
          <p:cNvSpPr txBox="1"/>
          <p:nvPr/>
        </p:nvSpPr>
        <p:spPr>
          <a:xfrm>
            <a:off x="297000" y="193992"/>
            <a:ext cx="2980303" cy="1200329"/>
          </a:xfrm>
          <a:prstGeom prst="rect">
            <a:avLst/>
          </a:prstGeom>
          <a:noFill/>
        </p:spPr>
        <p:txBody>
          <a:bodyPr wrap="none" rtlCol="0">
            <a:spAutoFit/>
          </a:bodyPr>
          <a:lstStyle/>
          <a:p>
            <a:r>
              <a:rPr lang="en-US" sz="7200" dirty="0">
                <a:solidFill>
                  <a:srgbClr val="002060"/>
                </a:solidFill>
                <a:latin typeface="Britannic Bold" panose="020B0903060703020204" pitchFamily="34" charset="77"/>
              </a:rPr>
              <a:t>Blanco</a:t>
            </a:r>
          </a:p>
        </p:txBody>
      </p:sp>
    </p:spTree>
    <p:extLst>
      <p:ext uri="{BB962C8B-B14F-4D97-AF65-F5344CB8AC3E}">
        <p14:creationId xmlns:p14="http://schemas.microsoft.com/office/powerpoint/2010/main" val="4013385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74137EA-22C8-822F-A4DB-3149112E0827}"/>
              </a:ext>
            </a:extLst>
          </p:cNvPr>
          <p:cNvSpPr txBox="1"/>
          <p:nvPr/>
        </p:nvSpPr>
        <p:spPr>
          <a:xfrm>
            <a:off x="344784" y="1528787"/>
            <a:ext cx="4649307" cy="8094524"/>
          </a:xfrm>
          <a:prstGeom prst="rect">
            <a:avLst/>
          </a:prstGeom>
          <a:noFill/>
        </p:spPr>
        <p:txBody>
          <a:bodyPr wrap="square" rtlCol="0">
            <a:spAutoFit/>
          </a:bodyPr>
          <a:lstStyle/>
          <a:p>
            <a:r>
              <a:rPr lang="en-US" sz="2000" b="1" i="0" dirty="0">
                <a:solidFill>
                  <a:schemeClr val="tx1"/>
                </a:solidFill>
                <a:effectLst/>
                <a:latin typeface="Lato" panose="020F0502020204030203" pitchFamily="34" charset="0"/>
              </a:rPr>
              <a:t>Production Method: </a:t>
            </a:r>
            <a:r>
              <a:rPr lang="en-US" sz="2000" i="0" dirty="0">
                <a:solidFill>
                  <a:schemeClr val="tx1"/>
                </a:solidFill>
                <a:effectLst/>
                <a:latin typeface="Lato" panose="020F0502020204030203" pitchFamily="34" charset="0"/>
              </a:rPr>
              <a:t>An authentic 100% Blue Weber Agave tequila made in the Traditional Method. Produced with fully mature 7-10 year agave from 50% Highlands and 50% Lowlands of Jalisco, slow-roasted in brick ovens, slow-fermented, never diffused, roller press extraction, double distilled, Bourbon Barrel Aged 6 months, and additive free.</a:t>
            </a:r>
          </a:p>
          <a:p>
            <a:endParaRPr lang="en-US" sz="2000" b="1" i="0" dirty="0">
              <a:solidFill>
                <a:schemeClr val="tx1"/>
              </a:solidFill>
              <a:effectLst/>
              <a:latin typeface="Lato" panose="020F0502020204030203" pitchFamily="34" charset="0"/>
            </a:endParaRPr>
          </a:p>
          <a:p>
            <a:r>
              <a:rPr lang="en-US" sz="2000" b="1" i="0" dirty="0">
                <a:solidFill>
                  <a:schemeClr val="tx1"/>
                </a:solidFill>
                <a:effectLst/>
                <a:latin typeface="Lato" panose="020F0502020204030203" pitchFamily="34" charset="0"/>
              </a:rPr>
              <a:t>Aroma - </a:t>
            </a:r>
            <a:r>
              <a:rPr lang="en-US" sz="2000" b="0" i="0" dirty="0">
                <a:solidFill>
                  <a:schemeClr val="tx1"/>
                </a:solidFill>
                <a:effectLst/>
                <a:latin typeface="Lato" panose="020F0502020204030203" pitchFamily="34" charset="0"/>
              </a:rPr>
              <a:t>Initial nosing passes are orange blossom, with some basil evolving to hazelnut &amp; nutmeg.</a:t>
            </a:r>
            <a:endParaRPr lang="en-US" sz="2000" b="1" i="0" dirty="0">
              <a:solidFill>
                <a:schemeClr val="tx1"/>
              </a:solidFill>
              <a:effectLst/>
              <a:latin typeface="Lato" panose="020F0502020204030203" pitchFamily="34" charset="0"/>
            </a:endParaRPr>
          </a:p>
          <a:p>
            <a:endParaRPr lang="en-US" sz="2000" b="1" dirty="0">
              <a:solidFill>
                <a:schemeClr val="tx1"/>
              </a:solidFill>
              <a:latin typeface="Lato" panose="020F0502020204030203" pitchFamily="34" charset="0"/>
            </a:endParaRPr>
          </a:p>
          <a:p>
            <a:r>
              <a:rPr lang="en-US" sz="2000" b="1" i="0" dirty="0">
                <a:solidFill>
                  <a:schemeClr val="tx1"/>
                </a:solidFill>
                <a:effectLst/>
                <a:latin typeface="Lato" panose="020F0502020204030203" pitchFamily="34" charset="0"/>
              </a:rPr>
              <a:t>Palate - </a:t>
            </a:r>
            <a:r>
              <a:rPr lang="en-US" sz="2000" b="0" i="0" dirty="0">
                <a:solidFill>
                  <a:schemeClr val="tx1"/>
                </a:solidFill>
                <a:effectLst/>
                <a:latin typeface="Lato" panose="020F0502020204030203" pitchFamily="34" charset="0"/>
              </a:rPr>
              <a:t>Palate entry is properly tart, acidic and lean; mid-palate features a strong firmly structured texture and flavor of </a:t>
            </a:r>
            <a:r>
              <a:rPr lang="en-US" sz="2000" dirty="0">
                <a:solidFill>
                  <a:schemeClr val="tx1"/>
                </a:solidFill>
                <a:latin typeface="Lato" panose="020F0502020204030203" pitchFamily="34" charset="0"/>
              </a:rPr>
              <a:t>honey</a:t>
            </a:r>
            <a:r>
              <a:rPr lang="en-US" sz="2000" b="0" i="0" dirty="0">
                <a:solidFill>
                  <a:schemeClr val="tx1"/>
                </a:solidFill>
                <a:effectLst/>
                <a:latin typeface="Lato" panose="020F0502020204030203" pitchFamily="34" charset="0"/>
              </a:rPr>
              <a:t> oak, and vanilla bean yet with herbal agave notes still present.</a:t>
            </a:r>
          </a:p>
          <a:p>
            <a:endParaRPr lang="en-US" sz="2000" b="1" dirty="0">
              <a:solidFill>
                <a:schemeClr val="tx1"/>
              </a:solidFill>
              <a:latin typeface="Lato" panose="020F0502020204030203" pitchFamily="34" charset="0"/>
            </a:endParaRPr>
          </a:p>
          <a:p>
            <a:r>
              <a:rPr lang="en-US" sz="2000" b="1" i="0" dirty="0">
                <a:solidFill>
                  <a:schemeClr val="tx1"/>
                </a:solidFill>
                <a:effectLst/>
                <a:latin typeface="Lato" panose="020F0502020204030203" pitchFamily="34" charset="0"/>
              </a:rPr>
              <a:t>Finish - </a:t>
            </a:r>
            <a:r>
              <a:rPr lang="en-US" sz="2000" b="0" i="0" dirty="0">
                <a:solidFill>
                  <a:schemeClr val="tx1"/>
                </a:solidFill>
                <a:effectLst/>
                <a:latin typeface="Lato" panose="020F0502020204030203" pitchFamily="34" charset="0"/>
              </a:rPr>
              <a:t>Finishes long, with both some toffee and vegetal notes. A reposado whose naturally sweet disposition is its finest asset.</a:t>
            </a:r>
            <a:endParaRPr lang="en-US" sz="2000" b="1" dirty="0">
              <a:solidFill>
                <a:schemeClr val="tx1"/>
              </a:solidFill>
            </a:endParaRPr>
          </a:p>
        </p:txBody>
      </p:sp>
      <p:grpSp>
        <p:nvGrpSpPr>
          <p:cNvPr id="9" name="Group 8">
            <a:extLst>
              <a:ext uri="{FF2B5EF4-FFF2-40B4-BE49-F238E27FC236}">
                <a16:creationId xmlns:a16="http://schemas.microsoft.com/office/drawing/2014/main" id="{CB57D00D-6569-9AFA-CD7A-BEF705C30F08}"/>
              </a:ext>
            </a:extLst>
          </p:cNvPr>
          <p:cNvGrpSpPr/>
          <p:nvPr/>
        </p:nvGrpSpPr>
        <p:grpSpPr>
          <a:xfrm>
            <a:off x="5334000" y="0"/>
            <a:ext cx="10210800" cy="10058400"/>
            <a:chOff x="7086600" y="0"/>
            <a:chExt cx="8458200" cy="8635383"/>
          </a:xfrm>
        </p:grpSpPr>
        <p:pic>
          <p:nvPicPr>
            <p:cNvPr id="4" name="Picture 3">
              <a:extLst>
                <a:ext uri="{FF2B5EF4-FFF2-40B4-BE49-F238E27FC236}">
                  <a16:creationId xmlns:a16="http://schemas.microsoft.com/office/drawing/2014/main" id="{E7349BA3-5CB4-B50A-E1AD-BB947C178B3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86600" y="0"/>
              <a:ext cx="8458200" cy="8635383"/>
            </a:xfrm>
            <a:prstGeom prst="rect">
              <a:avLst/>
            </a:prstGeom>
          </p:spPr>
        </p:pic>
        <p:cxnSp>
          <p:nvCxnSpPr>
            <p:cNvPr id="6" name="Straight Connector 5">
              <a:extLst>
                <a:ext uri="{FF2B5EF4-FFF2-40B4-BE49-F238E27FC236}">
                  <a16:creationId xmlns:a16="http://schemas.microsoft.com/office/drawing/2014/main" id="{BE21B3FE-15A8-8EC4-7668-AF8235861A9C}"/>
                </a:ext>
              </a:extLst>
            </p:cNvPr>
            <p:cNvCxnSpPr>
              <a:cxnSpLocks/>
            </p:cNvCxnSpPr>
            <p:nvPr/>
          </p:nvCxnSpPr>
          <p:spPr>
            <a:xfrm>
              <a:off x="10134600" y="228600"/>
              <a:ext cx="762000" cy="3048000"/>
            </a:xfrm>
            <a:prstGeom prst="line">
              <a:avLst/>
            </a:prstGeom>
          </p:spPr>
          <p:style>
            <a:lnRef idx="2">
              <a:schemeClr val="dk1"/>
            </a:lnRef>
            <a:fillRef idx="0">
              <a:schemeClr val="dk1"/>
            </a:fillRef>
            <a:effectRef idx="1">
              <a:schemeClr val="dk1"/>
            </a:effectRef>
            <a:fontRef idx="minor">
              <a:schemeClr val="tx1"/>
            </a:fontRef>
          </p:style>
        </p:cxnSp>
        <p:cxnSp>
          <p:nvCxnSpPr>
            <p:cNvPr id="7" name="Straight Connector 6">
              <a:extLst>
                <a:ext uri="{FF2B5EF4-FFF2-40B4-BE49-F238E27FC236}">
                  <a16:creationId xmlns:a16="http://schemas.microsoft.com/office/drawing/2014/main" id="{3E8548A0-C665-1462-5A43-27EE213421DE}"/>
                </a:ext>
              </a:extLst>
            </p:cNvPr>
            <p:cNvCxnSpPr>
              <a:cxnSpLocks/>
            </p:cNvCxnSpPr>
            <p:nvPr/>
          </p:nvCxnSpPr>
          <p:spPr>
            <a:xfrm flipV="1">
              <a:off x="7239000" y="5029200"/>
              <a:ext cx="2743200" cy="1219200"/>
            </a:xfrm>
            <a:prstGeom prst="line">
              <a:avLst/>
            </a:prstGeom>
          </p:spPr>
          <p:style>
            <a:lnRef idx="2">
              <a:schemeClr val="dk1"/>
            </a:lnRef>
            <a:fillRef idx="0">
              <a:schemeClr val="dk1"/>
            </a:fillRef>
            <a:effectRef idx="1">
              <a:schemeClr val="dk1"/>
            </a:effectRef>
            <a:fontRef idx="minor">
              <a:schemeClr val="tx1"/>
            </a:fontRef>
          </p:style>
        </p:cxnSp>
      </p:grpSp>
      <p:pic>
        <p:nvPicPr>
          <p:cNvPr id="14" name="Picture 13">
            <a:extLst>
              <a:ext uri="{FF2B5EF4-FFF2-40B4-BE49-F238E27FC236}">
                <a16:creationId xmlns:a16="http://schemas.microsoft.com/office/drawing/2014/main" id="{AB1DFF10-54BC-7851-A533-10C03B609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853808" flipV="1">
            <a:off x="9738735" y="89619"/>
            <a:ext cx="443464" cy="353304"/>
          </a:xfrm>
          <a:prstGeom prst="rect">
            <a:avLst/>
          </a:prstGeom>
        </p:spPr>
      </p:pic>
      <p:pic>
        <p:nvPicPr>
          <p:cNvPr id="15" name="Picture 14">
            <a:extLst>
              <a:ext uri="{FF2B5EF4-FFF2-40B4-BE49-F238E27FC236}">
                <a16:creationId xmlns:a16="http://schemas.microsoft.com/office/drawing/2014/main" id="{9BC5E09D-F113-3A26-D986-8691E5441D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672793">
            <a:off x="5569462" y="7662719"/>
            <a:ext cx="479634" cy="343238"/>
          </a:xfrm>
          <a:prstGeom prst="rect">
            <a:avLst/>
          </a:prstGeom>
        </p:spPr>
      </p:pic>
      <p:pic>
        <p:nvPicPr>
          <p:cNvPr id="16" name="Picture 15">
            <a:extLst>
              <a:ext uri="{FF2B5EF4-FFF2-40B4-BE49-F238E27FC236}">
                <a16:creationId xmlns:a16="http://schemas.microsoft.com/office/drawing/2014/main" id="{2200E212-2758-DF92-FE44-E1C58F7CADA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7005580">
            <a:off x="14742461" y="7935831"/>
            <a:ext cx="479634" cy="343238"/>
          </a:xfrm>
          <a:prstGeom prst="rect">
            <a:avLst/>
          </a:prstGeom>
        </p:spPr>
      </p:pic>
      <p:pic>
        <p:nvPicPr>
          <p:cNvPr id="17" name="Picture 16">
            <a:extLst>
              <a:ext uri="{FF2B5EF4-FFF2-40B4-BE49-F238E27FC236}">
                <a16:creationId xmlns:a16="http://schemas.microsoft.com/office/drawing/2014/main" id="{804C8C4A-985B-8CA9-3EED-CA11DCCBBB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9396715" flipV="1">
            <a:off x="14150945" y="8840279"/>
            <a:ext cx="443464" cy="353304"/>
          </a:xfrm>
          <a:prstGeom prst="rect">
            <a:avLst/>
          </a:prstGeom>
        </p:spPr>
      </p:pic>
      <p:pic>
        <p:nvPicPr>
          <p:cNvPr id="18" name="object 3">
            <a:extLst>
              <a:ext uri="{FF2B5EF4-FFF2-40B4-BE49-F238E27FC236}">
                <a16:creationId xmlns:a16="http://schemas.microsoft.com/office/drawing/2014/main" id="{74C50E46-D8C2-B4C1-0A10-CC2AB4C92D4D}"/>
              </a:ext>
            </a:extLst>
          </p:cNvPr>
          <p:cNvPicPr/>
          <p:nvPr/>
        </p:nvPicPr>
        <p:blipFill>
          <a:blip r:embed="rId5" cstate="email">
            <a:extLst>
              <a:ext uri="{28A0092B-C50C-407E-A947-70E740481C1C}">
                <a14:useLocalDpi xmlns:a14="http://schemas.microsoft.com/office/drawing/2010/main"/>
              </a:ext>
            </a:extLst>
          </a:blip>
          <a:stretch>
            <a:fillRect/>
          </a:stretch>
        </p:blipFill>
        <p:spPr>
          <a:xfrm>
            <a:off x="13245973" y="22096"/>
            <a:ext cx="1254245" cy="1538433"/>
          </a:xfrm>
          <a:prstGeom prst="rect">
            <a:avLst/>
          </a:prstGeom>
        </p:spPr>
      </p:pic>
      <p:pic>
        <p:nvPicPr>
          <p:cNvPr id="19" name="object 3">
            <a:extLst>
              <a:ext uri="{FF2B5EF4-FFF2-40B4-BE49-F238E27FC236}">
                <a16:creationId xmlns:a16="http://schemas.microsoft.com/office/drawing/2014/main" id="{41F998FC-333E-8EE1-17AE-33F06FF2E2B4}"/>
              </a:ext>
            </a:extLst>
          </p:cNvPr>
          <p:cNvPicPr/>
          <p:nvPr/>
        </p:nvPicPr>
        <p:blipFill>
          <a:blip r:embed="rId6" cstate="email">
            <a:extLst>
              <a:ext uri="{28A0092B-C50C-407E-A947-70E740481C1C}">
                <a14:useLocalDpi xmlns:a14="http://schemas.microsoft.com/office/drawing/2010/main"/>
              </a:ext>
            </a:extLst>
          </a:blip>
          <a:stretch>
            <a:fillRect/>
          </a:stretch>
        </p:blipFill>
        <p:spPr>
          <a:xfrm>
            <a:off x="14500218" y="0"/>
            <a:ext cx="815114" cy="1538433"/>
          </a:xfrm>
          <a:prstGeom prst="rect">
            <a:avLst/>
          </a:prstGeom>
        </p:spPr>
      </p:pic>
      <p:sp>
        <p:nvSpPr>
          <p:cNvPr id="3" name="TextBox 2">
            <a:extLst>
              <a:ext uri="{FF2B5EF4-FFF2-40B4-BE49-F238E27FC236}">
                <a16:creationId xmlns:a16="http://schemas.microsoft.com/office/drawing/2014/main" id="{8D80D1D7-F9CC-7F72-4CF2-B7A11B6BACC1}"/>
              </a:ext>
            </a:extLst>
          </p:cNvPr>
          <p:cNvSpPr txBox="1"/>
          <p:nvPr/>
        </p:nvSpPr>
        <p:spPr>
          <a:xfrm>
            <a:off x="297000" y="193992"/>
            <a:ext cx="4158511" cy="1200329"/>
          </a:xfrm>
          <a:prstGeom prst="rect">
            <a:avLst/>
          </a:prstGeom>
          <a:noFill/>
        </p:spPr>
        <p:txBody>
          <a:bodyPr wrap="none" rtlCol="0">
            <a:spAutoFit/>
          </a:bodyPr>
          <a:lstStyle/>
          <a:p>
            <a:r>
              <a:rPr lang="en-US" sz="7200" dirty="0">
                <a:solidFill>
                  <a:srgbClr val="002060"/>
                </a:solidFill>
                <a:latin typeface="Britannic Bold" panose="020B0903060703020204" pitchFamily="34" charset="77"/>
              </a:rPr>
              <a:t>Reposado</a:t>
            </a:r>
          </a:p>
        </p:txBody>
      </p:sp>
    </p:spTree>
    <p:extLst>
      <p:ext uri="{BB962C8B-B14F-4D97-AF65-F5344CB8AC3E}">
        <p14:creationId xmlns:p14="http://schemas.microsoft.com/office/powerpoint/2010/main" val="2261576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C1A8A97-3075-F73F-9E93-0DA902CD5189}"/>
              </a:ext>
            </a:extLst>
          </p:cNvPr>
          <p:cNvSpPr txBox="1"/>
          <p:nvPr/>
        </p:nvSpPr>
        <p:spPr>
          <a:xfrm>
            <a:off x="257448" y="1600200"/>
            <a:ext cx="5504815" cy="8094524"/>
          </a:xfrm>
          <a:prstGeom prst="rect">
            <a:avLst/>
          </a:prstGeom>
          <a:noFill/>
        </p:spPr>
        <p:txBody>
          <a:bodyPr wrap="square" rtlCol="0">
            <a:spAutoFit/>
          </a:bodyPr>
          <a:lstStyle/>
          <a:p>
            <a:r>
              <a:rPr lang="en-US" sz="2000" b="1" i="0" dirty="0">
                <a:solidFill>
                  <a:schemeClr val="tx1"/>
                </a:solidFill>
                <a:effectLst/>
                <a:latin typeface="Lato" panose="020F0502020204030203" pitchFamily="34" charset="0"/>
              </a:rPr>
              <a:t>Production Method: </a:t>
            </a:r>
            <a:r>
              <a:rPr lang="en-US" sz="2000" i="0" dirty="0">
                <a:solidFill>
                  <a:schemeClr val="tx1"/>
                </a:solidFill>
                <a:effectLst/>
                <a:latin typeface="Lato" panose="020F0502020204030203" pitchFamily="34" charset="0"/>
              </a:rPr>
              <a:t>An authentic 100% Blue Weber Agave tequila made in the Traditional Method. Produced with fully mature 7-10 year agave from 50% Highlands and 50% Lowlands of Jalisco, slow-roasted in brick ovens, slow-fermented, never diffused, roller press extraction, double distilled, Bourbon Barrel Aged 18 months, and additive free.</a:t>
            </a:r>
          </a:p>
          <a:p>
            <a:endParaRPr lang="en-US" sz="2000" b="1" i="0" dirty="0">
              <a:solidFill>
                <a:schemeClr val="tx1"/>
              </a:solidFill>
              <a:effectLst/>
              <a:latin typeface="Lato" panose="020F0502020204030203" pitchFamily="34" charset="0"/>
            </a:endParaRPr>
          </a:p>
          <a:p>
            <a:r>
              <a:rPr lang="en-US" sz="2000" b="1" i="0" dirty="0">
                <a:solidFill>
                  <a:schemeClr val="tx1"/>
                </a:solidFill>
                <a:effectLst/>
                <a:latin typeface="Lato" panose="020F0502020204030203" pitchFamily="34" charset="0"/>
              </a:rPr>
              <a:t>Aroma - </a:t>
            </a:r>
            <a:r>
              <a:rPr lang="en-US" sz="2000" b="0" i="0" dirty="0">
                <a:solidFill>
                  <a:schemeClr val="tx1"/>
                </a:solidFill>
                <a:effectLst/>
                <a:latin typeface="Lato" panose="020F0502020204030203" pitchFamily="34" charset="0"/>
              </a:rPr>
              <a:t>Roasted-pineapple opening aroma; more time in the glass allows a peppery almost viscus, </a:t>
            </a:r>
            <a:r>
              <a:rPr lang="en-US" sz="2000" dirty="0">
                <a:solidFill>
                  <a:schemeClr val="tx1"/>
                </a:solidFill>
                <a:latin typeface="Lato" panose="020F0502020204030203" pitchFamily="34" charset="0"/>
              </a:rPr>
              <a:t>floral</a:t>
            </a:r>
            <a:r>
              <a:rPr lang="en-US" sz="2000" b="0" i="0" dirty="0">
                <a:solidFill>
                  <a:schemeClr val="tx1"/>
                </a:solidFill>
                <a:effectLst/>
                <a:latin typeface="Lato" panose="020F0502020204030203" pitchFamily="34" charset="0"/>
              </a:rPr>
              <a:t> perfume to develop. Nice aromas of toasted oak and vanilla bean also emerge.</a:t>
            </a:r>
          </a:p>
          <a:p>
            <a:endParaRPr lang="en-US" sz="2000" b="1" dirty="0">
              <a:solidFill>
                <a:schemeClr val="tx1"/>
              </a:solidFill>
              <a:latin typeface="Lato" panose="020F0502020204030203" pitchFamily="34" charset="0"/>
            </a:endParaRPr>
          </a:p>
          <a:p>
            <a:r>
              <a:rPr lang="en-US" sz="2000" b="1" i="0" dirty="0">
                <a:solidFill>
                  <a:schemeClr val="tx1"/>
                </a:solidFill>
                <a:effectLst/>
                <a:latin typeface="Lato" panose="020F0502020204030203" pitchFamily="34" charset="0"/>
              </a:rPr>
              <a:t>Palate - </a:t>
            </a:r>
            <a:r>
              <a:rPr lang="en-US" sz="2000" b="0" i="0" dirty="0">
                <a:solidFill>
                  <a:schemeClr val="tx1"/>
                </a:solidFill>
                <a:effectLst/>
                <a:latin typeface="Lato" panose="020F0502020204030203" pitchFamily="34" charset="0"/>
              </a:rPr>
              <a:t>palate entry shows roasted peppers, orange blossom, and tropical fruit. Then the mid-palate showcases luscious flavors of chocolate, orange, and sugar cookies.</a:t>
            </a:r>
          </a:p>
          <a:p>
            <a:endParaRPr lang="en-US" sz="2000" b="1" dirty="0">
              <a:solidFill>
                <a:schemeClr val="tx1"/>
              </a:solidFill>
              <a:latin typeface="Lato" panose="020F0502020204030203" pitchFamily="34" charset="0"/>
            </a:endParaRPr>
          </a:p>
          <a:p>
            <a:r>
              <a:rPr lang="en-US" sz="2000" b="1" i="0" dirty="0">
                <a:solidFill>
                  <a:schemeClr val="tx1"/>
                </a:solidFill>
                <a:effectLst/>
                <a:latin typeface="Lato" panose="020F0502020204030203" pitchFamily="34" charset="0"/>
              </a:rPr>
              <a:t>Finish - </a:t>
            </a:r>
            <a:r>
              <a:rPr lang="en-US" sz="2000" b="0" i="0" dirty="0">
                <a:solidFill>
                  <a:schemeClr val="tx1"/>
                </a:solidFill>
                <a:effectLst/>
                <a:latin typeface="Lato" panose="020F0502020204030203" pitchFamily="34" charset="0"/>
              </a:rPr>
              <a:t>Aftertaste is naturally sweet, sugary and long. A ton of chocolate, caramel, and dulce de leche flavors are very notable. This is the choice of the most sophisticated consumers searching for the full-body obtained from the more dominant wooden essence.</a:t>
            </a:r>
            <a:endParaRPr lang="en-US" sz="2000" b="1" dirty="0">
              <a:solidFill>
                <a:schemeClr val="tx1"/>
              </a:solidFill>
            </a:endParaRPr>
          </a:p>
        </p:txBody>
      </p:sp>
      <p:grpSp>
        <p:nvGrpSpPr>
          <p:cNvPr id="16" name="Group 15">
            <a:extLst>
              <a:ext uri="{FF2B5EF4-FFF2-40B4-BE49-F238E27FC236}">
                <a16:creationId xmlns:a16="http://schemas.microsoft.com/office/drawing/2014/main" id="{BC205BDD-7D9D-939D-E829-55B2B1174604}"/>
              </a:ext>
            </a:extLst>
          </p:cNvPr>
          <p:cNvGrpSpPr/>
          <p:nvPr/>
        </p:nvGrpSpPr>
        <p:grpSpPr>
          <a:xfrm>
            <a:off x="5791200" y="0"/>
            <a:ext cx="9753600" cy="10058400"/>
            <a:chOff x="7086600" y="0"/>
            <a:chExt cx="8458200" cy="8635383"/>
          </a:xfrm>
        </p:grpSpPr>
        <p:pic>
          <p:nvPicPr>
            <p:cNvPr id="4" name="Picture 3">
              <a:extLst>
                <a:ext uri="{FF2B5EF4-FFF2-40B4-BE49-F238E27FC236}">
                  <a16:creationId xmlns:a16="http://schemas.microsoft.com/office/drawing/2014/main" id="{550A3C87-0BA3-0821-25D6-4A4CC71C5A8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86600" y="0"/>
              <a:ext cx="8458200" cy="8635383"/>
            </a:xfrm>
            <a:prstGeom prst="rect">
              <a:avLst/>
            </a:prstGeom>
          </p:spPr>
        </p:pic>
        <p:cxnSp>
          <p:nvCxnSpPr>
            <p:cNvPr id="8" name="Straight Connector 7">
              <a:extLst>
                <a:ext uri="{FF2B5EF4-FFF2-40B4-BE49-F238E27FC236}">
                  <a16:creationId xmlns:a16="http://schemas.microsoft.com/office/drawing/2014/main" id="{041E3D85-892B-166D-CAE3-CA23B4DAD95D}"/>
                </a:ext>
              </a:extLst>
            </p:cNvPr>
            <p:cNvCxnSpPr>
              <a:cxnSpLocks/>
            </p:cNvCxnSpPr>
            <p:nvPr/>
          </p:nvCxnSpPr>
          <p:spPr>
            <a:xfrm flipV="1">
              <a:off x="7315200" y="5029200"/>
              <a:ext cx="2743200" cy="1219200"/>
            </a:xfrm>
            <a:prstGeom prst="line">
              <a:avLst/>
            </a:prstGeom>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id="{11D8DA6D-2A3B-E0C3-3076-6BE4186F937A}"/>
                </a:ext>
              </a:extLst>
            </p:cNvPr>
            <p:cNvCxnSpPr>
              <a:cxnSpLocks/>
            </p:cNvCxnSpPr>
            <p:nvPr/>
          </p:nvCxnSpPr>
          <p:spPr>
            <a:xfrm flipH="1" flipV="1">
              <a:off x="11506200" y="5715000"/>
              <a:ext cx="685800" cy="2743200"/>
            </a:xfrm>
            <a:prstGeom prst="line">
              <a:avLst/>
            </a:prstGeom>
          </p:spPr>
          <p:style>
            <a:lnRef idx="2">
              <a:schemeClr val="dk1"/>
            </a:lnRef>
            <a:fillRef idx="0">
              <a:schemeClr val="dk1"/>
            </a:fillRef>
            <a:effectRef idx="1">
              <a:schemeClr val="dk1"/>
            </a:effectRef>
            <a:fontRef idx="minor">
              <a:schemeClr val="tx1"/>
            </a:fontRef>
          </p:style>
        </p:cxnSp>
      </p:grpSp>
      <p:pic>
        <p:nvPicPr>
          <p:cNvPr id="5" name="Picture 4">
            <a:extLst>
              <a:ext uri="{FF2B5EF4-FFF2-40B4-BE49-F238E27FC236}">
                <a16:creationId xmlns:a16="http://schemas.microsoft.com/office/drawing/2014/main" id="{65D2ADA9-5D08-FD78-CAF6-08835539FD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672793">
            <a:off x="5869681" y="7662719"/>
            <a:ext cx="479634" cy="343238"/>
          </a:xfrm>
          <a:prstGeom prst="rect">
            <a:avLst/>
          </a:prstGeom>
        </p:spPr>
      </p:pic>
      <p:pic>
        <p:nvPicPr>
          <p:cNvPr id="6" name="Picture 5">
            <a:extLst>
              <a:ext uri="{FF2B5EF4-FFF2-40B4-BE49-F238E27FC236}">
                <a16:creationId xmlns:a16="http://schemas.microsoft.com/office/drawing/2014/main" id="{3FD638FE-98D4-AF5B-6386-43AF84947E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2019742" flipV="1">
            <a:off x="10639360" y="9743429"/>
            <a:ext cx="443464" cy="353304"/>
          </a:xfrm>
          <a:prstGeom prst="rect">
            <a:avLst/>
          </a:prstGeom>
        </p:spPr>
      </p:pic>
      <p:pic>
        <p:nvPicPr>
          <p:cNvPr id="9" name="object 5">
            <a:extLst>
              <a:ext uri="{FF2B5EF4-FFF2-40B4-BE49-F238E27FC236}">
                <a16:creationId xmlns:a16="http://schemas.microsoft.com/office/drawing/2014/main" id="{A3129039-3545-6D96-2266-D15DA0995DDE}"/>
              </a:ext>
            </a:extLst>
          </p:cNvPr>
          <p:cNvPicPr/>
          <p:nvPr/>
        </p:nvPicPr>
        <p:blipFill>
          <a:blip r:embed="rId5" cstate="email">
            <a:extLst>
              <a:ext uri="{28A0092B-C50C-407E-A947-70E740481C1C}">
                <a14:useLocalDpi xmlns:a14="http://schemas.microsoft.com/office/drawing/2010/main"/>
              </a:ext>
            </a:extLst>
          </a:blip>
          <a:stretch>
            <a:fillRect/>
          </a:stretch>
        </p:blipFill>
        <p:spPr>
          <a:xfrm>
            <a:off x="14478927" y="57067"/>
            <a:ext cx="869892" cy="1543133"/>
          </a:xfrm>
          <a:prstGeom prst="rect">
            <a:avLst/>
          </a:prstGeom>
        </p:spPr>
      </p:pic>
      <p:pic>
        <p:nvPicPr>
          <p:cNvPr id="10" name="object 11">
            <a:extLst>
              <a:ext uri="{FF2B5EF4-FFF2-40B4-BE49-F238E27FC236}">
                <a16:creationId xmlns:a16="http://schemas.microsoft.com/office/drawing/2014/main" id="{53200E77-0EEB-3D36-8EBE-1A43F2C85CCA}"/>
              </a:ext>
            </a:extLst>
          </p:cNvPr>
          <p:cNvPicPr/>
          <p:nvPr/>
        </p:nvPicPr>
        <p:blipFill>
          <a:blip r:embed="rId6" cstate="email">
            <a:extLst>
              <a:ext uri="{28A0092B-C50C-407E-A947-70E740481C1C}">
                <a14:useLocalDpi xmlns:a14="http://schemas.microsoft.com/office/drawing/2010/main"/>
              </a:ext>
            </a:extLst>
          </a:blip>
          <a:stretch>
            <a:fillRect/>
          </a:stretch>
        </p:blipFill>
        <p:spPr>
          <a:xfrm>
            <a:off x="13294616" y="57067"/>
            <a:ext cx="1259584" cy="1547933"/>
          </a:xfrm>
          <a:prstGeom prst="rect">
            <a:avLst/>
          </a:prstGeom>
        </p:spPr>
      </p:pic>
      <p:sp>
        <p:nvSpPr>
          <p:cNvPr id="3" name="TextBox 2">
            <a:extLst>
              <a:ext uri="{FF2B5EF4-FFF2-40B4-BE49-F238E27FC236}">
                <a16:creationId xmlns:a16="http://schemas.microsoft.com/office/drawing/2014/main" id="{E9AA5884-8AC9-147A-880C-523BEE4093BE}"/>
              </a:ext>
            </a:extLst>
          </p:cNvPr>
          <p:cNvSpPr txBox="1"/>
          <p:nvPr/>
        </p:nvSpPr>
        <p:spPr>
          <a:xfrm>
            <a:off x="297000" y="193992"/>
            <a:ext cx="2430474" cy="1200329"/>
          </a:xfrm>
          <a:prstGeom prst="rect">
            <a:avLst/>
          </a:prstGeom>
          <a:noFill/>
        </p:spPr>
        <p:txBody>
          <a:bodyPr wrap="none" rtlCol="0">
            <a:spAutoFit/>
          </a:bodyPr>
          <a:lstStyle/>
          <a:p>
            <a:r>
              <a:rPr lang="en-US" sz="7200" dirty="0">
                <a:solidFill>
                  <a:srgbClr val="002060"/>
                </a:solidFill>
                <a:latin typeface="Britannic Bold" panose="020B0903060703020204" pitchFamily="34" charset="77"/>
              </a:rPr>
              <a:t>Añejo</a:t>
            </a:r>
          </a:p>
        </p:txBody>
      </p:sp>
    </p:spTree>
    <p:extLst>
      <p:ext uri="{BB962C8B-B14F-4D97-AF65-F5344CB8AC3E}">
        <p14:creationId xmlns:p14="http://schemas.microsoft.com/office/powerpoint/2010/main" val="12277512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05E9E"/>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95869</TotalTime>
  <Words>1766</Words>
  <Application>Microsoft Office PowerPoint</Application>
  <PresentationFormat>Custom</PresentationFormat>
  <Paragraphs>183</Paragraphs>
  <Slides>18</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Aharoni</vt:lpstr>
      <vt:lpstr>Arial</vt:lpstr>
      <vt:lpstr>Arial Black</vt:lpstr>
      <vt:lpstr>Britannic Bold</vt:lpstr>
      <vt:lpstr>Calibri</vt:lpstr>
      <vt:lpstr>Lato</vt:lpstr>
      <vt:lpstr>Times New Roman</vt:lpstr>
      <vt:lpstr>Office Theme</vt:lpstr>
      <vt:lpstr>PowerPoint Presentation</vt:lpstr>
      <vt:lpstr>Why Premium Tequila?</vt:lpstr>
      <vt:lpstr>PowerPoint Presentation</vt:lpstr>
      <vt:lpstr>Our Story</vt:lpstr>
      <vt:lpstr>Our Process – Key Points</vt:lpstr>
      <vt:lpstr>Our Process – Bottles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Hein</dc:creator>
  <cp:lastModifiedBy>Brian Hein</cp:lastModifiedBy>
  <cp:revision>61</cp:revision>
  <dcterms:created xsi:type="dcterms:W3CDTF">2023-04-21T16:15:12Z</dcterms:created>
  <dcterms:modified xsi:type="dcterms:W3CDTF">2025-04-30T23:27:52Z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2021-02-19T00:00:00Z</vt:filetime>
  </property>
  <property fmtid="{D5CDD505-2E9C-101B-9397-08002B2CF9AE}" pid="3" name="Creator">
    <vt:lpwstr>Adobe InDesign 15.1 (Windows)</vt:lpwstr>
  </property>
  <property fmtid="{D5CDD505-2E9C-101B-9397-08002B2CF9AE}" pid="4" name="LastSaved">
    <vt:filetime>2023-04-21T00:00:00Z</vt:filetime>
  </property>
  <property fmtid="{D5CDD505-2E9C-101B-9397-08002B2CF9AE}" pid="5" name="Producer">
    <vt:lpwstr>Adobe PDF Library 15.0</vt:lpwstr>
  </property>
</Properties>
</file>